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88"/>
  </p:notesMasterIdLst>
  <p:handoutMasterIdLst>
    <p:handoutMasterId r:id="rId89"/>
  </p:handoutMasterIdLst>
  <p:sldIdLst>
    <p:sldId id="499" r:id="rId3"/>
    <p:sldId id="412" r:id="rId4"/>
    <p:sldId id="506" r:id="rId5"/>
    <p:sldId id="407" r:id="rId6"/>
    <p:sldId id="408" r:id="rId7"/>
    <p:sldId id="409" r:id="rId8"/>
    <p:sldId id="410" r:id="rId9"/>
    <p:sldId id="507" r:id="rId10"/>
    <p:sldId id="531" r:id="rId11"/>
    <p:sldId id="508" r:id="rId12"/>
    <p:sldId id="458" r:id="rId13"/>
    <p:sldId id="512" r:id="rId14"/>
    <p:sldId id="413" r:id="rId15"/>
    <p:sldId id="510" r:id="rId16"/>
    <p:sldId id="416" r:id="rId17"/>
    <p:sldId id="539" r:id="rId18"/>
    <p:sldId id="447" r:id="rId19"/>
    <p:sldId id="448" r:id="rId20"/>
    <p:sldId id="449" r:id="rId21"/>
    <p:sldId id="545" r:id="rId22"/>
    <p:sldId id="498" r:id="rId23"/>
    <p:sldId id="486" r:id="rId24"/>
    <p:sldId id="365" r:id="rId25"/>
    <p:sldId id="500" r:id="rId26"/>
    <p:sldId id="513" r:id="rId27"/>
    <p:sldId id="417" r:id="rId28"/>
    <p:sldId id="414" r:id="rId29"/>
    <p:sldId id="511" r:id="rId30"/>
    <p:sldId id="415" r:id="rId31"/>
    <p:sldId id="536" r:id="rId32"/>
    <p:sldId id="424" r:id="rId33"/>
    <p:sldId id="488" r:id="rId34"/>
    <p:sldId id="501" r:id="rId35"/>
    <p:sldId id="425" r:id="rId36"/>
    <p:sldId id="514" r:id="rId37"/>
    <p:sldId id="515" r:id="rId38"/>
    <p:sldId id="367" r:id="rId39"/>
    <p:sldId id="434" r:id="rId40"/>
    <p:sldId id="426" r:id="rId41"/>
    <p:sldId id="427" r:id="rId42"/>
    <p:sldId id="516" r:id="rId43"/>
    <p:sldId id="496" r:id="rId44"/>
    <p:sldId id="489" r:id="rId45"/>
    <p:sldId id="537" r:id="rId46"/>
    <p:sldId id="368" r:id="rId47"/>
    <p:sldId id="533" r:id="rId48"/>
    <p:sldId id="534" r:id="rId49"/>
    <p:sldId id="535" r:id="rId50"/>
    <p:sldId id="430" r:id="rId51"/>
    <p:sldId id="517" r:id="rId52"/>
    <p:sldId id="540" r:id="rId53"/>
    <p:sldId id="541" r:id="rId54"/>
    <p:sldId id="546" r:id="rId55"/>
    <p:sldId id="538" r:id="rId56"/>
    <p:sldId id="544" r:id="rId57"/>
    <p:sldId id="547" r:id="rId58"/>
    <p:sldId id="502" r:id="rId59"/>
    <p:sldId id="435" r:id="rId60"/>
    <p:sldId id="532" r:id="rId61"/>
    <p:sldId id="364" r:id="rId62"/>
    <p:sldId id="436" r:id="rId63"/>
    <p:sldId id="437" r:id="rId64"/>
    <p:sldId id="519" r:id="rId65"/>
    <p:sldId id="542" r:id="rId66"/>
    <p:sldId id="375" r:id="rId67"/>
    <p:sldId id="493" r:id="rId68"/>
    <p:sldId id="494" r:id="rId69"/>
    <p:sldId id="521" r:id="rId70"/>
    <p:sldId id="522" r:id="rId71"/>
    <p:sldId id="520" r:id="rId72"/>
    <p:sldId id="438" r:id="rId73"/>
    <p:sldId id="523" r:id="rId74"/>
    <p:sldId id="524" r:id="rId75"/>
    <p:sldId id="525" r:id="rId76"/>
    <p:sldId id="528" r:id="rId77"/>
    <p:sldId id="465" r:id="rId78"/>
    <p:sldId id="503" r:id="rId79"/>
    <p:sldId id="530" r:id="rId80"/>
    <p:sldId id="529" r:id="rId81"/>
    <p:sldId id="454" r:id="rId82"/>
    <p:sldId id="484" r:id="rId83"/>
    <p:sldId id="455" r:id="rId84"/>
    <p:sldId id="485" r:id="rId85"/>
    <p:sldId id="543" r:id="rId86"/>
    <p:sldId id="504" r:id="rId8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800000"/>
    <a:srgbClr val="5C1F00"/>
    <a:srgbClr val="3B0000"/>
    <a:srgbClr val="4C0000"/>
    <a:srgbClr val="AACFDE"/>
    <a:srgbClr val="86BBD0"/>
    <a:srgbClr val="61A6C1"/>
    <a:srgbClr val="FFFF07"/>
    <a:srgbClr val="B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388" autoAdjust="0"/>
    <p:restoredTop sz="94633" autoAdjust="0"/>
  </p:normalViewPr>
  <p:slideViewPr>
    <p:cSldViewPr snapToGrid="0">
      <p:cViewPr>
        <p:scale>
          <a:sx n="80" d="100"/>
          <a:sy n="80" d="100"/>
        </p:scale>
        <p:origin x="-720" y="60"/>
      </p:cViewPr>
      <p:guideLst>
        <p:guide orient="horz" pos="96"/>
        <p:guide orient="horz" pos="2232"/>
        <p:guide orient="horz" pos="1008"/>
        <p:guide orient="horz" pos="736"/>
        <p:guide orient="horz" pos="1080"/>
        <p:guide pos="2880"/>
        <p:guide pos="1152"/>
        <p:guide pos="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56"/>
    </p:cViewPr>
  </p:sorterViewPr>
  <p:notesViewPr>
    <p:cSldViewPr snapToGrid="0">
      <p:cViewPr varScale="1">
        <p:scale>
          <a:sx n="73" d="100"/>
          <a:sy n="73" d="100"/>
        </p:scale>
        <p:origin x="-1536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9D3045-CA13-48FF-8B3F-1AE0E805B053}" type="doc">
      <dgm:prSet loTypeId="urn:microsoft.com/office/officeart/2005/8/layout/hProcess9" loCatId="process" qsTypeId="urn:microsoft.com/office/officeart/2005/8/quickstyle/3d2" qsCatId="3D" csTypeId="urn:microsoft.com/office/officeart/2005/8/colors/accent2_2" csCatId="accent2" phldr="1"/>
      <dgm:spPr/>
    </dgm:pt>
    <dgm:pt modelId="{0159EDAC-0761-4063-9432-A2D56EAE2E14}">
      <dgm:prSet phldrT="[Text]"/>
      <dgm:spPr/>
      <dgm:t>
        <a:bodyPr/>
        <a:lstStyle/>
        <a:p>
          <a:r>
            <a:rPr lang="en-US" b="1" dirty="0" err="1" smtClean="0"/>
            <a:t>ներկայացնել</a:t>
          </a:r>
          <a:endParaRPr lang="en-US" b="1" dirty="0"/>
        </a:p>
      </dgm:t>
    </dgm:pt>
    <dgm:pt modelId="{A7510A59-0063-4F34-8E1E-3B2CF21B9D6E}" type="parTrans" cxnId="{208604A1-6BAC-4383-9B83-77832D0CC602}">
      <dgm:prSet/>
      <dgm:spPr/>
      <dgm:t>
        <a:bodyPr/>
        <a:lstStyle/>
        <a:p>
          <a:endParaRPr lang="en-US"/>
        </a:p>
      </dgm:t>
    </dgm:pt>
    <dgm:pt modelId="{4BC30CB9-F1F6-480D-B5AA-871DDEA5BA92}" type="sibTrans" cxnId="{208604A1-6BAC-4383-9B83-77832D0CC602}">
      <dgm:prSet/>
      <dgm:spPr/>
      <dgm:t>
        <a:bodyPr/>
        <a:lstStyle/>
        <a:p>
          <a:endParaRPr lang="en-US"/>
        </a:p>
      </dgm:t>
    </dgm:pt>
    <dgm:pt modelId="{3F41BB3E-43E0-4BDF-ABC8-71BB20C32FAE}">
      <dgm:prSet phldrT="[Text]"/>
      <dgm:spPr/>
      <dgm:t>
        <a:bodyPr/>
        <a:lstStyle/>
        <a:p>
          <a:r>
            <a:rPr lang="en-US" b="1" dirty="0" err="1" smtClean="0"/>
            <a:t>կատարել</a:t>
          </a:r>
          <a:endParaRPr lang="en-US" b="1" dirty="0"/>
        </a:p>
      </dgm:t>
    </dgm:pt>
    <dgm:pt modelId="{1B9BD922-0B26-4AEF-8241-5E6A331DBC71}" type="parTrans" cxnId="{72B86245-EFBC-4F4A-BC14-C8129E0BF1A9}">
      <dgm:prSet/>
      <dgm:spPr/>
      <dgm:t>
        <a:bodyPr/>
        <a:lstStyle/>
        <a:p>
          <a:endParaRPr lang="en-US"/>
        </a:p>
      </dgm:t>
    </dgm:pt>
    <dgm:pt modelId="{F411BCF1-4B5F-4BEF-A431-EEE9919BEBED}" type="sibTrans" cxnId="{72B86245-EFBC-4F4A-BC14-C8129E0BF1A9}">
      <dgm:prSet/>
      <dgm:spPr/>
      <dgm:t>
        <a:bodyPr/>
        <a:lstStyle/>
        <a:p>
          <a:endParaRPr lang="en-US"/>
        </a:p>
      </dgm:t>
    </dgm:pt>
    <dgm:pt modelId="{05672E23-5EAB-4FA7-803C-CF12350DFEB1}">
      <dgm:prSet phldrT="[Text]"/>
      <dgm:spPr/>
      <dgm:t>
        <a:bodyPr/>
        <a:lstStyle/>
        <a:p>
          <a:r>
            <a:rPr lang="en-US" b="1" dirty="0" err="1" smtClean="0"/>
            <a:t>բազմացնել</a:t>
          </a:r>
          <a:endParaRPr lang="en-US" b="1" dirty="0"/>
        </a:p>
      </dgm:t>
    </dgm:pt>
    <dgm:pt modelId="{FEB120DE-F8DE-4461-B2C4-45AC389AC04E}" type="parTrans" cxnId="{47DB375B-12A9-4884-BED4-99F7D5F952D8}">
      <dgm:prSet/>
      <dgm:spPr/>
      <dgm:t>
        <a:bodyPr/>
        <a:lstStyle/>
        <a:p>
          <a:endParaRPr lang="en-US"/>
        </a:p>
      </dgm:t>
    </dgm:pt>
    <dgm:pt modelId="{C149F79E-7B9A-49D3-A0DC-5B024EE119A2}" type="sibTrans" cxnId="{47DB375B-12A9-4884-BED4-99F7D5F952D8}">
      <dgm:prSet/>
      <dgm:spPr/>
      <dgm:t>
        <a:bodyPr/>
        <a:lstStyle/>
        <a:p>
          <a:endParaRPr lang="en-US"/>
        </a:p>
      </dgm:t>
    </dgm:pt>
    <dgm:pt modelId="{FEE6226B-0452-4DD7-9A66-7CC85136B038}">
      <dgm:prSet/>
      <dgm:spPr/>
      <dgm:t>
        <a:bodyPr/>
        <a:lstStyle/>
        <a:p>
          <a:r>
            <a:rPr lang="en-US" b="1" dirty="0" err="1" smtClean="0"/>
            <a:t>փորձառու</a:t>
          </a:r>
          <a:r>
            <a:rPr lang="en-US" b="1" dirty="0" smtClean="0"/>
            <a:t> </a:t>
          </a:r>
          <a:r>
            <a:rPr lang="en-US" b="1" dirty="0" err="1" smtClean="0"/>
            <a:t>առաջնորդ</a:t>
          </a:r>
          <a:endParaRPr lang="en-US" b="1" dirty="0"/>
        </a:p>
      </dgm:t>
    </dgm:pt>
    <dgm:pt modelId="{289851AC-B6F2-46B6-9130-9682BB46F7F3}" type="parTrans" cxnId="{26AD1B68-6BD9-47C9-8454-C69F5ED9648D}">
      <dgm:prSet/>
      <dgm:spPr/>
      <dgm:t>
        <a:bodyPr/>
        <a:lstStyle/>
        <a:p>
          <a:endParaRPr lang="en-US"/>
        </a:p>
      </dgm:t>
    </dgm:pt>
    <dgm:pt modelId="{0C8DEFD9-63B1-4023-8482-189E42B364A8}" type="sibTrans" cxnId="{26AD1B68-6BD9-47C9-8454-C69F5ED9648D}">
      <dgm:prSet/>
      <dgm:spPr/>
      <dgm:t>
        <a:bodyPr/>
        <a:lstStyle/>
        <a:p>
          <a:endParaRPr lang="en-US"/>
        </a:p>
      </dgm:t>
    </dgm:pt>
    <dgm:pt modelId="{13045829-8749-4710-A7F8-5FDA43EC46D9}" type="pres">
      <dgm:prSet presAssocID="{4E9D3045-CA13-48FF-8B3F-1AE0E805B053}" presName="CompostProcess" presStyleCnt="0">
        <dgm:presLayoutVars>
          <dgm:dir/>
          <dgm:resizeHandles val="exact"/>
        </dgm:presLayoutVars>
      </dgm:prSet>
      <dgm:spPr/>
    </dgm:pt>
    <dgm:pt modelId="{8FC8C7DF-9CD5-4082-A070-B7A0BB99754C}" type="pres">
      <dgm:prSet presAssocID="{4E9D3045-CA13-48FF-8B3F-1AE0E805B053}" presName="arrow" presStyleLbl="bgShp" presStyleIdx="0" presStyleCnt="1" custScaleX="89543" custLinFactNeighborX="-19281" custLinFactNeighborY="-1875"/>
      <dgm:spPr/>
    </dgm:pt>
    <dgm:pt modelId="{79FBA8FA-842A-409C-8747-33916886A628}" type="pres">
      <dgm:prSet presAssocID="{4E9D3045-CA13-48FF-8B3F-1AE0E805B053}" presName="linearProcess" presStyleCnt="0"/>
      <dgm:spPr/>
    </dgm:pt>
    <dgm:pt modelId="{F3172121-4457-416B-A21D-E919CDF2791C}" type="pres">
      <dgm:prSet presAssocID="{0159EDAC-0761-4063-9432-A2D56EAE2E1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49C2F-BEF3-4697-BD23-0EC85D973B5F}" type="pres">
      <dgm:prSet presAssocID="{4BC30CB9-F1F6-480D-B5AA-871DDEA5BA92}" presName="sibTrans" presStyleCnt="0"/>
      <dgm:spPr/>
    </dgm:pt>
    <dgm:pt modelId="{6908C95C-FC0E-4564-B38E-7CA71257376C}" type="pres">
      <dgm:prSet presAssocID="{3F41BB3E-43E0-4BDF-ABC8-71BB20C32FAE}" presName="textNode" presStyleLbl="node1" presStyleIdx="1" presStyleCnt="4" custLinFactNeighborX="22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2CB6D-CF8C-4C81-BDF8-912A3A4289F8}" type="pres">
      <dgm:prSet presAssocID="{F411BCF1-4B5F-4BEF-A431-EEE9919BEBED}" presName="sibTrans" presStyleCnt="0"/>
      <dgm:spPr/>
    </dgm:pt>
    <dgm:pt modelId="{FCEB7B9A-80CE-415F-B283-F7C61A3AB9D4}" type="pres">
      <dgm:prSet presAssocID="{FEE6226B-0452-4DD7-9A66-7CC85136B038}" presName="textNode" presStyleLbl="node1" presStyleIdx="2" presStyleCnt="4" custScaleX="61149" custScaleY="3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3C7B5-9C51-44FE-9320-B0F23ED2DFA0}" type="pres">
      <dgm:prSet presAssocID="{0C8DEFD9-63B1-4023-8482-189E42B364A8}" presName="sibTrans" presStyleCnt="0"/>
      <dgm:spPr/>
    </dgm:pt>
    <dgm:pt modelId="{EA145575-CD99-464A-8B46-32783AB12BDF}" type="pres">
      <dgm:prSet presAssocID="{05672E23-5EAB-4FA7-803C-CF12350DFEB1}" presName="textNode" presStyleLbl="node1" presStyleIdx="3" presStyleCnt="4" custLinFactX="68827" custLinFactNeighborX="100000" custLinFactNeighborY="-4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DB375B-12A9-4884-BED4-99F7D5F952D8}" srcId="{4E9D3045-CA13-48FF-8B3F-1AE0E805B053}" destId="{05672E23-5EAB-4FA7-803C-CF12350DFEB1}" srcOrd="3" destOrd="0" parTransId="{FEB120DE-F8DE-4461-B2C4-45AC389AC04E}" sibTransId="{C149F79E-7B9A-49D3-A0DC-5B024EE119A2}"/>
    <dgm:cxn modelId="{26AD1B68-6BD9-47C9-8454-C69F5ED9648D}" srcId="{4E9D3045-CA13-48FF-8B3F-1AE0E805B053}" destId="{FEE6226B-0452-4DD7-9A66-7CC85136B038}" srcOrd="2" destOrd="0" parTransId="{289851AC-B6F2-46B6-9130-9682BB46F7F3}" sibTransId="{0C8DEFD9-63B1-4023-8482-189E42B364A8}"/>
    <dgm:cxn modelId="{32592998-698D-4C38-9EC9-95C01C39134E}" type="presOf" srcId="{0159EDAC-0761-4063-9432-A2D56EAE2E14}" destId="{F3172121-4457-416B-A21D-E919CDF2791C}" srcOrd="0" destOrd="0" presId="urn:microsoft.com/office/officeart/2005/8/layout/hProcess9"/>
    <dgm:cxn modelId="{208604A1-6BAC-4383-9B83-77832D0CC602}" srcId="{4E9D3045-CA13-48FF-8B3F-1AE0E805B053}" destId="{0159EDAC-0761-4063-9432-A2D56EAE2E14}" srcOrd="0" destOrd="0" parTransId="{A7510A59-0063-4F34-8E1E-3B2CF21B9D6E}" sibTransId="{4BC30CB9-F1F6-480D-B5AA-871DDEA5BA92}"/>
    <dgm:cxn modelId="{D0581DD3-BF71-4629-B406-C67B519E106C}" type="presOf" srcId="{05672E23-5EAB-4FA7-803C-CF12350DFEB1}" destId="{EA145575-CD99-464A-8B46-32783AB12BDF}" srcOrd="0" destOrd="0" presId="urn:microsoft.com/office/officeart/2005/8/layout/hProcess9"/>
    <dgm:cxn modelId="{961727EF-7AF1-46BA-AF2B-F8FB0EF0C0CE}" type="presOf" srcId="{3F41BB3E-43E0-4BDF-ABC8-71BB20C32FAE}" destId="{6908C95C-FC0E-4564-B38E-7CA71257376C}" srcOrd="0" destOrd="0" presId="urn:microsoft.com/office/officeart/2005/8/layout/hProcess9"/>
    <dgm:cxn modelId="{26E06C90-C234-4FFB-8F0C-5AF41EFF6297}" type="presOf" srcId="{4E9D3045-CA13-48FF-8B3F-1AE0E805B053}" destId="{13045829-8749-4710-A7F8-5FDA43EC46D9}" srcOrd="0" destOrd="0" presId="urn:microsoft.com/office/officeart/2005/8/layout/hProcess9"/>
    <dgm:cxn modelId="{72B86245-EFBC-4F4A-BC14-C8129E0BF1A9}" srcId="{4E9D3045-CA13-48FF-8B3F-1AE0E805B053}" destId="{3F41BB3E-43E0-4BDF-ABC8-71BB20C32FAE}" srcOrd="1" destOrd="0" parTransId="{1B9BD922-0B26-4AEF-8241-5E6A331DBC71}" sibTransId="{F411BCF1-4B5F-4BEF-A431-EEE9919BEBED}"/>
    <dgm:cxn modelId="{2FFB0BFF-764F-4DD4-A1CD-F9AECC567262}" type="presOf" srcId="{FEE6226B-0452-4DD7-9A66-7CC85136B038}" destId="{FCEB7B9A-80CE-415F-B283-F7C61A3AB9D4}" srcOrd="0" destOrd="0" presId="urn:microsoft.com/office/officeart/2005/8/layout/hProcess9"/>
    <dgm:cxn modelId="{94D231C5-55E7-48B2-A64A-4EFF3367F955}" type="presParOf" srcId="{13045829-8749-4710-A7F8-5FDA43EC46D9}" destId="{8FC8C7DF-9CD5-4082-A070-B7A0BB99754C}" srcOrd="0" destOrd="0" presId="urn:microsoft.com/office/officeart/2005/8/layout/hProcess9"/>
    <dgm:cxn modelId="{85F2CCEE-EFD9-4294-B365-3A9E863B9D0A}" type="presParOf" srcId="{13045829-8749-4710-A7F8-5FDA43EC46D9}" destId="{79FBA8FA-842A-409C-8747-33916886A628}" srcOrd="1" destOrd="0" presId="urn:microsoft.com/office/officeart/2005/8/layout/hProcess9"/>
    <dgm:cxn modelId="{57F065B7-B716-416A-958C-84F3DB82029D}" type="presParOf" srcId="{79FBA8FA-842A-409C-8747-33916886A628}" destId="{F3172121-4457-416B-A21D-E919CDF2791C}" srcOrd="0" destOrd="0" presId="urn:microsoft.com/office/officeart/2005/8/layout/hProcess9"/>
    <dgm:cxn modelId="{C2B43AC0-81E7-4267-B562-16ADFC993E26}" type="presParOf" srcId="{79FBA8FA-842A-409C-8747-33916886A628}" destId="{A3349C2F-BEF3-4697-BD23-0EC85D973B5F}" srcOrd="1" destOrd="0" presId="urn:microsoft.com/office/officeart/2005/8/layout/hProcess9"/>
    <dgm:cxn modelId="{30DCBFAE-C5E9-4C7A-A6BE-7C746F9F87AE}" type="presParOf" srcId="{79FBA8FA-842A-409C-8747-33916886A628}" destId="{6908C95C-FC0E-4564-B38E-7CA71257376C}" srcOrd="2" destOrd="0" presId="urn:microsoft.com/office/officeart/2005/8/layout/hProcess9"/>
    <dgm:cxn modelId="{9EEEB979-7ABD-4D11-8D03-1A7BC716FCB5}" type="presParOf" srcId="{79FBA8FA-842A-409C-8747-33916886A628}" destId="{2342CB6D-CF8C-4C81-BDF8-912A3A4289F8}" srcOrd="3" destOrd="0" presId="urn:microsoft.com/office/officeart/2005/8/layout/hProcess9"/>
    <dgm:cxn modelId="{71859F32-F340-431B-8B41-ECE84251D084}" type="presParOf" srcId="{79FBA8FA-842A-409C-8747-33916886A628}" destId="{FCEB7B9A-80CE-415F-B283-F7C61A3AB9D4}" srcOrd="4" destOrd="0" presId="urn:microsoft.com/office/officeart/2005/8/layout/hProcess9"/>
    <dgm:cxn modelId="{BE8E1CDB-0B37-4284-B50E-5955BFDA5668}" type="presParOf" srcId="{79FBA8FA-842A-409C-8747-33916886A628}" destId="{9DC3C7B5-9C51-44FE-9320-B0F23ED2DFA0}" srcOrd="5" destOrd="0" presId="urn:microsoft.com/office/officeart/2005/8/layout/hProcess9"/>
    <dgm:cxn modelId="{B305D411-A424-4177-A24C-F9A7B3395D73}" type="presParOf" srcId="{79FBA8FA-842A-409C-8747-33916886A628}" destId="{EA145575-CD99-464A-8B46-32783AB12BD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8C7DF-9CD5-4082-A070-B7A0BB99754C}">
      <dsp:nvSpPr>
        <dsp:cNvPr id="0" name=""/>
        <dsp:cNvSpPr/>
      </dsp:nvSpPr>
      <dsp:spPr>
        <a:xfrm>
          <a:off x="0" y="0"/>
          <a:ext cx="5393721" cy="406400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3172121-4457-416B-A21D-E919CDF2791C}">
      <dsp:nvSpPr>
        <dsp:cNvPr id="0" name=""/>
        <dsp:cNvSpPr/>
      </dsp:nvSpPr>
      <dsp:spPr>
        <a:xfrm>
          <a:off x="75630" y="1219199"/>
          <a:ext cx="1843774" cy="162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ներկայացնել</a:t>
          </a:r>
          <a:endParaRPr lang="en-US" sz="1400" b="1" kern="1200" dirty="0"/>
        </a:p>
      </dsp:txBody>
      <dsp:txXfrm>
        <a:off x="154985" y="1298554"/>
        <a:ext cx="1685064" cy="1466890"/>
      </dsp:txXfrm>
    </dsp:sp>
    <dsp:sp modelId="{6908C95C-FC0E-4564-B38E-7CA71257376C}">
      <dsp:nvSpPr>
        <dsp:cNvPr id="0" name=""/>
        <dsp:cNvSpPr/>
      </dsp:nvSpPr>
      <dsp:spPr>
        <a:xfrm>
          <a:off x="2032392" y="1219199"/>
          <a:ext cx="1843774" cy="162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կատարել</a:t>
          </a:r>
          <a:endParaRPr lang="en-US" sz="1400" b="1" kern="1200" dirty="0"/>
        </a:p>
      </dsp:txBody>
      <dsp:txXfrm>
        <a:off x="2111747" y="1298554"/>
        <a:ext cx="1685064" cy="1466890"/>
      </dsp:txXfrm>
    </dsp:sp>
    <dsp:sp modelId="{FCEB7B9A-80CE-415F-B283-F7C61A3AB9D4}">
      <dsp:nvSpPr>
        <dsp:cNvPr id="0" name=""/>
        <dsp:cNvSpPr/>
      </dsp:nvSpPr>
      <dsp:spPr>
        <a:xfrm>
          <a:off x="3947556" y="1727200"/>
          <a:ext cx="1127449" cy="609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փորձառու</a:t>
          </a:r>
          <a:r>
            <a:rPr lang="en-US" sz="1400" b="1" kern="1200" dirty="0" smtClean="0"/>
            <a:t> </a:t>
          </a:r>
          <a:r>
            <a:rPr lang="en-US" sz="1400" b="1" kern="1200" dirty="0" err="1" smtClean="0"/>
            <a:t>առաջնորդ</a:t>
          </a:r>
          <a:endParaRPr lang="en-US" sz="1400" b="1" kern="1200" dirty="0"/>
        </a:p>
      </dsp:txBody>
      <dsp:txXfrm>
        <a:off x="3977314" y="1756958"/>
        <a:ext cx="1067933" cy="550084"/>
      </dsp:txXfrm>
    </dsp:sp>
    <dsp:sp modelId="{EA145575-CD99-464A-8B46-32783AB12BDF}">
      <dsp:nvSpPr>
        <dsp:cNvPr id="0" name=""/>
        <dsp:cNvSpPr/>
      </dsp:nvSpPr>
      <dsp:spPr>
        <a:xfrm>
          <a:off x="5242825" y="1143008"/>
          <a:ext cx="1843774" cy="162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բազմացնել</a:t>
          </a:r>
          <a:endParaRPr lang="en-US" sz="1400" b="1" kern="1200" dirty="0"/>
        </a:p>
      </dsp:txBody>
      <dsp:txXfrm>
        <a:off x="5322180" y="1222363"/>
        <a:ext cx="1685064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D0547C-D1FD-4C75-9C5A-FEC33CA2D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27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0408AA-EEA1-4645-A4F9-ECF60DA78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85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192C8AC-4785-4FCD-BCF2-B82DC8DB34F9}" type="slidenum">
              <a:rPr lang="en-US" sz="1200" smtClean="0"/>
              <a:pPr/>
              <a:t>2</a:t>
            </a:fld>
            <a:endParaRPr lang="en-US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134EDDAF-9D68-4344-AD56-01B80D642C08}" type="slidenum">
              <a:rPr lang="en-US" sz="1200" smtClean="0"/>
              <a:pPr/>
              <a:t>15</a:t>
            </a:fld>
            <a:endParaRPr lang="en-US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ED42954C-AAB0-4430-B441-4433AD49F94D}" type="slidenum">
              <a:rPr lang="en-US" sz="1200" smtClean="0"/>
              <a:pPr/>
              <a:t>16</a:t>
            </a:fld>
            <a:endParaRPr lang="en-U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1CFC77C-C95E-42DA-B228-3CDDCDFDDD1A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932965FD-925D-467E-844D-5FFEDD9F733E}" type="slidenum">
              <a:rPr lang="en-US" sz="1200" smtClean="0"/>
              <a:pPr/>
              <a:t>18</a:t>
            </a:fld>
            <a:endParaRPr lang="en-U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583CF429-EA7C-4413-922E-1A37097898D5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2E13FA4B-302C-4E42-AF37-AAA17809477E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36C47094-9861-4C36-AA01-A2DD6D386CDD}" type="slidenum">
              <a:rPr lang="en-US" sz="1200" smtClean="0"/>
              <a:pPr/>
              <a:t>21</a:t>
            </a:fld>
            <a:endParaRPr lang="en-US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B05BDA93-CC38-4B84-A94A-045B3E3EE838}" type="slidenum">
              <a:rPr lang="en-US" sz="1200" smtClean="0"/>
              <a:pPr/>
              <a:t>22</a:t>
            </a:fld>
            <a:endParaRPr lang="en-US" sz="1200" smtClean="0"/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53CAFDBF-CE61-4A06-9C4F-C844381E7718}" type="slidenum">
              <a:rPr lang="en-US" sz="1200">
                <a:ea typeface="ＭＳ Ｐゴシック" pitchFamily="-107" charset="-128"/>
              </a:rPr>
              <a:pPr algn="r"/>
              <a:t>22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40BF6CB-D141-447B-A569-715998461391}" type="slidenum">
              <a:rPr lang="en-US" sz="1200" smtClean="0"/>
              <a:pPr/>
              <a:t>25</a:t>
            </a:fld>
            <a:endParaRPr 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FB34BAC3-69AE-42BF-AEED-C8AD593DC4A9}" type="slidenum">
              <a:rPr lang="en-US" sz="1200" smtClean="0"/>
              <a:pPr/>
              <a:t>26</a:t>
            </a:fld>
            <a:endParaRPr lang="en-U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F1287CA7-EF75-4C4A-A1A4-9FCC4BF0C28D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5977ED17-1112-496C-890C-6D9529C89EB4}" type="slidenum">
              <a:rPr lang="en-US" sz="1200" smtClean="0"/>
              <a:pPr/>
              <a:t>27</a:t>
            </a:fld>
            <a:endParaRPr lang="en-US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800A5A8B-1736-4033-B1B9-96BA3A7EE961}" type="slidenum">
              <a:rPr lang="en-US" sz="1200" smtClean="0"/>
              <a:pPr/>
              <a:t>28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010D057B-DE99-4997-8DA3-CB2010CA6C40}" type="slidenum">
              <a:rPr lang="en-US" sz="1200" smtClean="0"/>
              <a:pPr/>
              <a:t>29</a:t>
            </a:fld>
            <a:endParaRPr lang="en-US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738E2F4D-8FB1-449C-8FCB-FD43187126A2}" type="slidenum">
              <a:rPr lang="en-US" sz="1200" smtClean="0"/>
              <a:pPr/>
              <a:t>30</a:t>
            </a:fld>
            <a:endParaRPr 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4705BECC-9AC9-4092-B08E-837553AEB541}" type="slidenum">
              <a:rPr lang="en-US" sz="1200" smtClean="0"/>
              <a:pPr/>
              <a:t>31</a:t>
            </a:fld>
            <a:endParaRPr lang="en-US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58105061-1C82-443C-BF82-D7D4CF23B2E8}" type="slidenum">
              <a:rPr lang="en-US" sz="1200" smtClean="0"/>
              <a:pPr/>
              <a:t>32</a:t>
            </a:fld>
            <a:endParaRPr lang="en-US" sz="1200" smtClean="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ABED24FD-3DD4-47AF-9A16-57D7B3E09802}" type="slidenum">
              <a:rPr lang="en-US" sz="1200">
                <a:ea typeface="ＭＳ Ｐゴシック" pitchFamily="-107" charset="-128"/>
              </a:rPr>
              <a:pPr algn="r"/>
              <a:t>32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19C3F858-27AC-48C5-9F7B-ADB51B181DAE}" type="slidenum">
              <a:rPr lang="en-US" sz="1200" smtClean="0"/>
              <a:pPr/>
              <a:t>34</a:t>
            </a:fld>
            <a:endParaRPr 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0FAF0625-9441-4EA3-8533-0FB949519EFB}" type="slidenum">
              <a:rPr lang="en-US" sz="1200" smtClean="0"/>
              <a:pPr/>
              <a:t>35</a:t>
            </a:fld>
            <a:endParaRPr 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ADF8AA0-5AE3-4691-B18E-B73DB93316A4}" type="slidenum">
              <a:rPr lang="en-US" sz="1200" smtClean="0"/>
              <a:pPr/>
              <a:t>36</a:t>
            </a:fld>
            <a:endParaRPr lang="en-US" sz="12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52EE94DB-4431-4D3A-8D80-B0B694F33C1C}" type="slidenum">
              <a:rPr lang="en-US" sz="1200" smtClean="0"/>
              <a:pPr/>
              <a:t>38</a:t>
            </a:fld>
            <a:endParaRPr lang="en-US" sz="12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FEBB3DB9-DAC4-40A8-A44A-607CB0A119BD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32C19AB9-D201-43F2-BF74-8B8DC345E844}" type="slidenum">
              <a:rPr lang="en-US" sz="1200" smtClean="0"/>
              <a:pPr/>
              <a:t>39</a:t>
            </a:fld>
            <a:endParaRPr lang="en-US" sz="12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B314130D-AC99-44ED-A7EE-B14BDF6F53C9}" type="slidenum">
              <a:rPr lang="en-US" sz="1200" smtClean="0"/>
              <a:pPr/>
              <a:t>40</a:t>
            </a:fld>
            <a:endParaRPr lang="en-US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3B1194ED-DA80-4863-9AE4-3F3213DD12EA}" type="slidenum">
              <a:rPr lang="en-US" sz="1200" smtClean="0"/>
              <a:pPr/>
              <a:t>41</a:t>
            </a:fld>
            <a:endParaRPr lang="en-US" sz="12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AB2F5B59-D15C-4ABD-94D8-2B7C71326856}" type="slidenum">
              <a:rPr lang="en-US" sz="1200" smtClean="0"/>
              <a:pPr/>
              <a:t>42</a:t>
            </a:fld>
            <a:endParaRPr lang="en-US" sz="1200" smtClean="0"/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9D0B1F0A-FF42-4B18-839B-0C10182D07CC}" type="slidenum">
              <a:rPr lang="en-US" sz="1200">
                <a:ea typeface="ＭＳ Ｐゴシック" pitchFamily="-107" charset="-128"/>
              </a:rPr>
              <a:pPr algn="r"/>
              <a:t>42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E53737E0-DF9E-4F2A-B76B-C00DD17AF5B6}" type="slidenum">
              <a:rPr lang="en-US" sz="1200" smtClean="0"/>
              <a:pPr/>
              <a:t>43</a:t>
            </a:fld>
            <a:endParaRPr lang="en-US" sz="1200" smtClean="0"/>
          </a:p>
        </p:txBody>
      </p:sp>
      <p:sp>
        <p:nvSpPr>
          <p:cNvPr id="1198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6A61785F-A1CD-4F4E-ACFF-A379116248D0}" type="slidenum">
              <a:rPr lang="en-US" sz="1200">
                <a:ea typeface="ＭＳ Ｐゴシック" pitchFamily="-107" charset="-128"/>
              </a:rPr>
              <a:pPr algn="r"/>
              <a:t>43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1981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F3107C89-36B2-44F0-8795-577508A7D59C}" type="slidenum">
              <a:rPr lang="en-US" sz="1200">
                <a:ea typeface="ＭＳ Ｐゴシック" pitchFamily="-107" charset="-128"/>
              </a:rPr>
              <a:pPr algn="r"/>
              <a:t>43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198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6C21E318-4D43-42B3-8EE6-A5D4A8936F48}" type="slidenum">
              <a:rPr lang="en-US" sz="1200" smtClean="0"/>
              <a:pPr/>
              <a:t>44</a:t>
            </a:fld>
            <a:endParaRPr lang="en-US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FCD1E956-C616-4838-9195-725496AD6832}" type="slidenum">
              <a:rPr lang="en-US" sz="1200" smtClean="0"/>
              <a:pPr/>
              <a:t>47</a:t>
            </a:fld>
            <a:endParaRPr lang="en-US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F5C94D94-3FC3-4918-A08F-57BB6050B3C5}" type="slidenum">
              <a:rPr lang="en-US" sz="1200" smtClean="0"/>
              <a:pPr/>
              <a:t>48</a:t>
            </a:fld>
            <a:endParaRPr lang="en-US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B5A65005-310C-48DD-BD5A-AE319724A2A2}" type="slidenum">
              <a:rPr lang="en-US" sz="1200" smtClean="0"/>
              <a:pPr/>
              <a:t>49</a:t>
            </a:fld>
            <a:endParaRPr lang="en-US" sz="12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D7C539B-2723-42A0-9755-51885158D8E9}" type="slidenum">
              <a:rPr lang="en-US" sz="1200" smtClean="0"/>
              <a:pPr/>
              <a:t>50</a:t>
            </a:fld>
            <a:endParaRPr lang="en-US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7A3CAD72-E9B4-4593-BA46-53B7C5ECA3D2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1A26A5AD-8C9B-4CD7-8A36-8806131258A3}" type="slidenum">
              <a:rPr lang="en-US" sz="1200" smtClean="0"/>
              <a:pPr/>
              <a:t>51</a:t>
            </a:fld>
            <a:endParaRPr lang="en-US" sz="120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2D7B7736-7B4C-4E70-A074-0C0982A83798}" type="slidenum">
              <a:rPr lang="en-US" sz="1200" smtClean="0"/>
              <a:pPr/>
              <a:t>52</a:t>
            </a:fld>
            <a:endParaRPr lang="en-US" sz="120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16CB7594-7C58-4ECC-9660-884961E9DDA4}" type="slidenum">
              <a:rPr lang="en-US" sz="1200" smtClean="0"/>
              <a:pPr/>
              <a:t>53</a:t>
            </a:fld>
            <a:endParaRPr lang="en-US" sz="120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6ADADD9-E4DA-4954-B697-CC877B3E0D3C}" type="slidenum">
              <a:rPr lang="en-US" sz="1200" smtClean="0"/>
              <a:pPr/>
              <a:t>54</a:t>
            </a:fld>
            <a:endParaRPr lang="en-US" sz="12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23FC15BE-88CE-4430-8C3D-DEDA7FA52292}" type="slidenum">
              <a:rPr lang="en-US" sz="1200" smtClean="0"/>
              <a:pPr/>
              <a:t>55</a:t>
            </a:fld>
            <a:endParaRPr lang="en-US" sz="12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0B005CB9-3D9F-4DF7-8235-E443930AFAD6}" type="slidenum">
              <a:rPr lang="en-US" sz="1200" smtClean="0"/>
              <a:pPr/>
              <a:t>56</a:t>
            </a:fld>
            <a:endParaRPr lang="en-US" sz="12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16A9FF6D-9C46-4123-891C-8C43B3E29F79}" type="slidenum">
              <a:rPr lang="en-US" sz="1200" smtClean="0"/>
              <a:pPr/>
              <a:t>58</a:t>
            </a:fld>
            <a:endParaRPr lang="en-US" sz="1200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98ED9479-57E6-456A-BE7E-B160460E8F11}" type="slidenum">
              <a:rPr lang="en-US" sz="1200" smtClean="0"/>
              <a:pPr/>
              <a:t>59</a:t>
            </a:fld>
            <a:endParaRPr lang="en-US" sz="12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758C16CB-6901-4461-BB08-0B0FAC928972}" type="slidenum">
              <a:rPr lang="en-US" sz="1200" smtClean="0"/>
              <a:pPr/>
              <a:t>63</a:t>
            </a:fld>
            <a:endParaRPr lang="en-US" sz="120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3CF4DA7C-6299-4A88-91A9-5D017FD0B53A}" type="slidenum">
              <a:rPr lang="en-US" sz="1200" smtClean="0"/>
              <a:pPr/>
              <a:t>64</a:t>
            </a:fld>
            <a:endParaRPr lang="en-US" sz="1200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CC84B43-1705-4559-A881-4206D3832DEF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7119F9EB-102A-4261-A276-C4AF81FFAE44}" type="slidenum">
              <a:rPr lang="en-US" sz="1200" smtClean="0"/>
              <a:pPr/>
              <a:t>66</a:t>
            </a:fld>
            <a:endParaRPr lang="en-US" sz="1200" smtClean="0"/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246C24EF-FE72-4EB8-94C2-31256485F154}" type="slidenum">
              <a:rPr lang="en-US" sz="1200">
                <a:ea typeface="ＭＳ Ｐゴシック" pitchFamily="-107" charset="-128"/>
              </a:rPr>
              <a:pPr algn="r"/>
              <a:t>66</a:t>
            </a:fld>
            <a:endParaRPr lang="en-US" sz="1200"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170F5EEF-BC8E-4C9A-AB1D-AC5ADCF55041}" type="slidenum">
              <a:rPr lang="en-US" sz="1200" smtClean="0"/>
              <a:pPr/>
              <a:t>69</a:t>
            </a:fld>
            <a:endParaRPr lang="en-US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C91A8CEF-86AF-449E-B97C-29094859E8F3}" type="slidenum">
              <a:rPr lang="en-US" sz="1200" smtClean="0"/>
              <a:pPr/>
              <a:t>70</a:t>
            </a:fld>
            <a:endParaRPr lang="en-US" sz="12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ED53C13B-FEC5-44EF-94B0-C3837837D5B3}" type="slidenum">
              <a:rPr lang="en-US" sz="1200" smtClean="0"/>
              <a:pPr/>
              <a:t>72</a:t>
            </a:fld>
            <a:endParaRPr lang="en-US" sz="120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5A9D0330-4C37-4BB9-9BCA-C337663FC604}" type="slidenum">
              <a:rPr lang="en-US" sz="1200" smtClean="0"/>
              <a:pPr/>
              <a:t>73</a:t>
            </a:fld>
            <a:endParaRPr lang="en-US" sz="120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C71CF09F-8B34-477E-A6F5-A41EDACEF8C4}" type="slidenum">
              <a:rPr lang="en-US" sz="1200" smtClean="0"/>
              <a:pPr/>
              <a:t>74</a:t>
            </a:fld>
            <a:endParaRPr lang="en-US" sz="12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24C6970A-1EC7-4B8E-BA8C-A6F318086934}" type="slidenum">
              <a:rPr lang="en-US" sz="1200" smtClean="0"/>
              <a:pPr/>
              <a:t>75</a:t>
            </a:fld>
            <a:endParaRPr lang="en-US" sz="1200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E7381BB1-29CA-4D17-B293-0EBB84879C73}" type="slidenum">
              <a:rPr lang="en-US" sz="1200" smtClean="0"/>
              <a:pPr/>
              <a:t>78</a:t>
            </a:fld>
            <a:endParaRPr lang="en-US" sz="1200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48BBB4B0-122F-4D77-B15D-AEA74E65DD2C}" type="slidenum">
              <a:rPr lang="en-US" sz="1200" smtClean="0"/>
              <a:pPr/>
              <a:t>79</a:t>
            </a:fld>
            <a:endParaRPr lang="en-US" sz="120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A29E7652-E74A-4CDD-89DC-49115C194110}" type="slidenum">
              <a:rPr lang="en-US" sz="1200" smtClean="0"/>
              <a:pPr/>
              <a:t>80</a:t>
            </a:fld>
            <a:endParaRPr lang="en-US" sz="1200" smtClean="0"/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BCBE92FD-471A-42B3-88D5-1A03E5354270}" type="slidenum">
              <a:rPr lang="en-US" sz="1200">
                <a:ea typeface="ＭＳ Ｐゴシック" pitchFamily="-107" charset="-128"/>
              </a:rPr>
              <a:pPr algn="r"/>
              <a:t>80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D8A42B5A-7065-4A25-80A3-57836D559BDE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A11A95CA-5744-4659-8DBD-3FAE26DD6020}" type="slidenum">
              <a:rPr lang="en-US" sz="1200" smtClean="0"/>
              <a:pPr/>
              <a:t>81</a:t>
            </a:fld>
            <a:endParaRPr lang="en-US" sz="1200" smtClean="0"/>
          </a:p>
        </p:txBody>
      </p:sp>
      <p:sp>
        <p:nvSpPr>
          <p:cNvPr id="1464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3464AA48-8180-473E-9920-A2C20636249C}" type="slidenum">
              <a:rPr lang="en-US" sz="1200">
                <a:ea typeface="ＭＳ Ｐゴシック" pitchFamily="-107" charset="-128"/>
              </a:rPr>
              <a:pPr algn="r"/>
              <a:t>81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4F403AD3-4F2E-4B9F-BE4E-88D3D0AFB093}" type="slidenum">
              <a:rPr lang="en-US" sz="1200" smtClean="0"/>
              <a:pPr/>
              <a:t>82</a:t>
            </a:fld>
            <a:endParaRPr lang="en-US" sz="1200" smtClean="0"/>
          </a:p>
        </p:txBody>
      </p:sp>
      <p:sp>
        <p:nvSpPr>
          <p:cNvPr id="1474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A4429EF5-D7B3-4EC5-A6EA-AFFD1E591A83}" type="slidenum">
              <a:rPr lang="en-US" sz="1200">
                <a:ea typeface="ＭＳ Ｐゴシック" pitchFamily="-107" charset="-128"/>
              </a:rPr>
              <a:pPr algn="r"/>
              <a:t>82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147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3AE83C3D-9BB9-47B5-9090-867ADF939FF9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fld id="{68CB3AFA-6C5E-4225-BBA7-8E64CF3E9629}" type="slidenum">
              <a:rPr lang="en-US" sz="1200">
                <a:ea typeface="ＭＳ Ｐゴシック" pitchFamily="-107" charset="-128"/>
              </a:rPr>
              <a:pPr algn="r"/>
              <a:t>11</a:t>
            </a:fld>
            <a:endParaRPr lang="en-US" sz="1200">
              <a:ea typeface="ＭＳ Ｐゴシック" pitchFamily="-107" charset="-128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A5E59E20-B42C-41CD-9A51-941C1B663E40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fld id="{8AEDFD14-E4D7-49D6-8EB0-F4B1E73DD684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5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5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064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370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298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9279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34194-2277-4AEC-B62A-E7154EE5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857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D795-CDA2-4319-92BC-B1367560A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777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C87DA-27AA-446F-AC39-D20D404CF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790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23009-EA62-48F6-A214-D89F03D54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617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505E1-154A-4E85-9039-59E0D133B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377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1AFA6-7191-4C98-B611-22159D7E0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336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5D2BC-539C-4699-81E0-F63ADC4D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8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027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FCB85-5592-4BC8-ADBF-13A56F2D1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7809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A158-14E6-4EC5-B398-1CE8C42BF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0241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F66A0-23FA-4E44-8F18-AA7D36949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0185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141D-26FF-49FB-B43F-137B8F1EC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8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1265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994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64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027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799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3699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7979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583AEA-91CC-45BB-B150-B6051F853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www.reach-out.org/jesusfocused.php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microsoft.com/office/2007/relationships/diagramDrawing" Target="../diagrams/drawing1.xml"/><Relationship Id="rId4" Type="http://schemas.openxmlformats.org/officeDocument/2006/relationships/hyperlink" Target="http://www.reach-out.org/youthministryforum.php" TargetMode="External"/><Relationship Id="rId9" Type="http://schemas.openxmlformats.org/officeDocument/2006/relationships/hyperlink" Target="http://www.reach-out.org/audio_messages.php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4" name="Picture 2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9551" y="-30163"/>
            <a:ext cx="9460429" cy="709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933450" y="1514475"/>
            <a:ext cx="7219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532591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0789719"/>
              </p:ext>
            </p:extLst>
          </p:nvPr>
        </p:nvGraphicFramePr>
        <p:xfrm>
          <a:off x="238125" y="1377950"/>
          <a:ext cx="8604250" cy="3768725"/>
        </p:xfrm>
        <a:graphic>
          <a:graphicData uri="http://schemas.openxmlformats.org/drawingml/2006/table">
            <a:tbl>
              <a:tblPr/>
              <a:tblGrid>
                <a:gridCol w="1527175"/>
                <a:gridCol w="2489200"/>
                <a:gridCol w="2159000"/>
                <a:gridCol w="2428875"/>
              </a:tblGrid>
              <a:tr h="603372"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Հիսուս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§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Խնդրեցեք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հունձքի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Տիրոջը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որ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մշակներ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հանի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Իր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հունձքի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համար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LatArm"/>
                        </a:rPr>
                        <a:t>¦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59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Գործողություն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ԱՂՈԹԵԼ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հետևել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Հիսուսին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ԶԻՆԵԼ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բազմացնել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առաջնորդներ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ԱՎԵՏԱՐԱՆԵԼ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y-AM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Բ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արի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լուրը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հայտնել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մարդկանց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Ռազմավարություն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Խորանալ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Քրիստոսի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մեջ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Ջերմեռանդորեն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աղոթել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Բարձրացնել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առաջնորդներ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Աշակերտել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ուսանողներին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Ուսումնասիրել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մշակույթը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Ավետարանչության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համար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հնարավորություններ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ստեղծել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3" name="Text Box 92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14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P_slide_jesus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450850" y="1460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  <a:ea typeface="ＭＳ Ｐゴシック" pitchFamily="-107" charset="-128"/>
              </a:rPr>
              <a:t>Session 1 – See the Big Picture</a:t>
            </a:r>
          </a:p>
        </p:txBody>
      </p:sp>
      <p:pic>
        <p:nvPicPr>
          <p:cNvPr id="13316" name="Picture 25" descr="session_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17" r="61250"/>
          <a:stretch>
            <a:fillRect/>
          </a:stretch>
        </p:blipFill>
        <p:spPr bwMode="auto">
          <a:xfrm>
            <a:off x="0" y="5727700"/>
            <a:ext cx="3543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15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pic>
        <p:nvPicPr>
          <p:cNvPr id="13319" name="Picture 7" descr="C:\Users\Tigran\Desktop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845" y="7756"/>
            <a:ext cx="9337222" cy="70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2</a:t>
            </a:r>
          </a:p>
        </p:txBody>
      </p:sp>
      <p:pic>
        <p:nvPicPr>
          <p:cNvPr id="14341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2216150" y="4479925"/>
            <a:ext cx="4724400" cy="17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Arial" charset="0"/>
              </a:rPr>
              <a:t>___________________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sz="900" dirty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Ձգտել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Քրիստոսի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հետ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մտերիմ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փոխհարաբերության</a:t>
            </a:r>
            <a:endParaRPr lang="en-US" sz="24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96575" y="1694225"/>
            <a:ext cx="6600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dirty="0" err="1">
                <a:solidFill>
                  <a:srgbClr val="800000"/>
                </a:solidFill>
                <a:latin typeface="Arial" charset="0"/>
              </a:rPr>
              <a:t>Մտերմացի</a:t>
            </a:r>
            <a:r>
              <a:rPr lang="hy-AM" sz="3600" dirty="0">
                <a:solidFill>
                  <a:srgbClr val="800000"/>
                </a:solidFill>
                <a:latin typeface="Sylfaen" pitchFamily="18" charset="0"/>
              </a:rPr>
              <a:t>՛</a:t>
            </a:r>
            <a:r>
              <a:rPr lang="en-US" sz="3600" dirty="0" smtClean="0">
                <a:solidFill>
                  <a:srgbClr val="800000"/>
                </a:solidFill>
                <a:latin typeface="Arial" charset="0"/>
              </a:rPr>
              <a:t>ր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Arial" charset="0"/>
              </a:rPr>
              <a:t>Քրիստոսի</a:t>
            </a:r>
            <a:r>
              <a:rPr lang="en-US" sz="36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Arial" charset="0"/>
              </a:rPr>
              <a:t>հետ</a:t>
            </a:r>
            <a:r>
              <a:rPr lang="en-US" sz="3600" dirty="0">
                <a:solidFill>
                  <a:srgbClr val="800000"/>
                </a:solidFill>
                <a:latin typeface="Arial" charset="0"/>
              </a:rPr>
              <a:t>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547" y="-30163"/>
            <a:ext cx="9378743" cy="703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61950" y="1752600"/>
            <a:ext cx="82772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Ինչպե</a:t>
            </a:r>
            <a:r>
              <a:rPr lang="en-US" sz="4000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ս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ձգտել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Քրիստոսի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հետ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մտերիմ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փոխհարաբերության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,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որն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էլ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ավելացնում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է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մեր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սերը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Նրա</a:t>
            </a:r>
            <a:r>
              <a:rPr lang="en-US" sz="40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</a:rPr>
              <a:t>նկատմամբ</a:t>
            </a:r>
            <a:endParaRPr lang="en-US" sz="4000" dirty="0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914400" y="1547813"/>
            <a:ext cx="7064375" cy="327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Օ</a:t>
            </a:r>
            <a:r>
              <a:rPr lang="hy-AM" sz="2000" i="1" dirty="0">
                <a:solidFill>
                  <a:srgbClr val="800000"/>
                </a:solidFill>
                <a:latin typeface="Sylfaen" pitchFamily="18" charset="0"/>
              </a:rPr>
              <a:t>՜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Աստվա</a:t>
            </a:r>
            <a:r>
              <a:rPr lang="hy-AM" sz="2000" i="1" dirty="0">
                <a:solidFill>
                  <a:srgbClr val="800000"/>
                </a:solidFill>
                <a:latin typeface="Sylfaen" pitchFamily="18" charset="0"/>
              </a:rPr>
              <a:t>՛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ծ,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ճաշակեցի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Քո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բարությունը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Դա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հագեցրեց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ինձ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ստիպեց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ավելիին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փափագել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խորապես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գիտակցում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շնորհքիդ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կարիքն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ունեմ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 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ամաչում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ցանկությունս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այսքան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փոքր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եղել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 Օ</a:t>
            </a:r>
            <a:r>
              <a:rPr lang="hy-AM" sz="2000" i="1" dirty="0">
                <a:solidFill>
                  <a:srgbClr val="800000"/>
                </a:solidFill>
                <a:latin typeface="Sylfaen" pitchFamily="18" charset="0"/>
              </a:rPr>
              <a:t>՜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Եռամեկ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Աստված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ցանկանում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ցանկանալ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Քեզ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Փափագում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փափագել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Ծարավ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ավելի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ծարավ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լինելուն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sz="28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6045200" y="4881563"/>
            <a:ext cx="192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Ա.Վ. 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Թոզեր</a:t>
            </a:r>
            <a:endParaRPr lang="en-US" sz="24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21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6" grpId="0" autoUpdateAnimBg="0"/>
      <p:bldP spid="33587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21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427511" y="2601913"/>
            <a:ext cx="799209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Պատվիրանքի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գլուխը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սերն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է`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սուրբ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սրտով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բարի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խղճմտանքով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անկեղծ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հավատքով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  <a:b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</a:b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	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smtClean="0">
                <a:solidFill>
                  <a:srgbClr val="800000"/>
                </a:solidFill>
                <a:latin typeface="Helvetica" pitchFamily="2" charset="0"/>
              </a:rPr>
              <a:t>                                      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(1 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Տիմոթեոս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1:5) </a:t>
            </a:r>
            <a:endParaRPr lang="en-US" sz="3600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		</a:t>
            </a:r>
            <a:endParaRPr lang="en-US" sz="40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514475" y="1509713"/>
            <a:ext cx="587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Սեր</a:t>
            </a: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7127" cy="69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5800" y="1200150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Սուրբ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սիրտ</a:t>
            </a:r>
            <a:endParaRPr lang="en-US" sz="18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118750" y="1787113"/>
            <a:ext cx="895399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buFontTx/>
              <a:buAutoNum type="arabicPeriod"/>
            </a:pP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hy-AM" sz="2400" b="1" dirty="0">
                <a:solidFill>
                  <a:srgbClr val="800000"/>
                </a:solidFill>
                <a:latin typeface="Sylfaen" pitchFamily="18" charset="0"/>
              </a:rPr>
              <a:t> ՞ 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ս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եմ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դիմադրում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հակառակ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սեռի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անձնավորության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նկատմամբ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անմաքուր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մտքերի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գայթակղությանը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: </a:t>
            </a:r>
            <a:endParaRPr lang="en-US" sz="2400" b="1" dirty="0" smtClean="0">
              <a:solidFill>
                <a:srgbClr val="800000"/>
              </a:solidFill>
              <a:latin typeface="Sylfaen" pitchFamily="18" charset="0"/>
            </a:endParaRPr>
          </a:p>
          <a:p>
            <a:pPr algn="l"/>
            <a:r>
              <a:rPr lang="en-US" sz="2400" b="1" i="1" dirty="0" smtClean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i="1" dirty="0" smtClean="0">
                <a:solidFill>
                  <a:srgbClr val="800000"/>
                </a:solidFill>
                <a:latin typeface="Sylfaen" pitchFamily="18" charset="0"/>
              </a:rPr>
              <a:t>                                                                                   </a:t>
            </a:r>
            <a:r>
              <a:rPr lang="en-US" sz="2400" i="1" dirty="0" smtClean="0">
                <a:solidFill>
                  <a:srgbClr val="800000"/>
                </a:solidFill>
                <a:latin typeface="Helvetica" pitchFamily="2" charset="0"/>
              </a:rPr>
              <a:t>(2 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Տիմոթեոս</a:t>
            </a:r>
            <a:r>
              <a:rPr lang="en-US" sz="3600" i="1" dirty="0">
                <a:solidFill>
                  <a:srgbClr val="800000"/>
                </a:solidFill>
                <a:latin typeface="Helvetica" pitchFamily="2" charset="0"/>
              </a:rPr>
              <a:t>.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2:22)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endParaRPr lang="en-US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155533" y="3741799"/>
            <a:ext cx="883408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2.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hy-AM" sz="2400" b="1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ս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եմ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դիմադրում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բարկության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տրտունջի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կամ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քննադատական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վերաբերմունքի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Sylfaen" pitchFamily="18" charset="0"/>
              </a:rPr>
              <a:t>գայթակղությանը</a:t>
            </a:r>
            <a:r>
              <a:rPr lang="en-US" sz="2400" b="1" dirty="0">
                <a:solidFill>
                  <a:srgbClr val="800000"/>
                </a:solidFill>
                <a:latin typeface="Sylfaen" pitchFamily="18" charset="0"/>
              </a:rPr>
              <a:t>: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Helvetica" pitchFamily="2" charset="0"/>
              </a:rPr>
              <a:t> 	 						</a:t>
            </a:r>
            <a:r>
              <a:rPr lang="en-US" sz="2400" i="1" dirty="0" smtClean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Փիլիպեցիներին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 2:14-15)</a:t>
            </a:r>
            <a:endParaRPr lang="en-US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25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3306763" y="3136900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ru-RU" sz="1200">
              <a:solidFill>
                <a:srgbClr val="3B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1" grpId="0" autoUpdateAnimBg="0"/>
      <p:bldP spid="40346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60400" y="872926"/>
            <a:ext cx="6858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4800" dirty="0" err="1">
                <a:solidFill>
                  <a:srgbClr val="800000"/>
                </a:solidFill>
                <a:latin typeface="Helvetica" pitchFamily="2" charset="0"/>
              </a:rPr>
              <a:t>Բարի</a:t>
            </a:r>
            <a:r>
              <a:rPr lang="en-US" sz="4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800" dirty="0" err="1">
                <a:solidFill>
                  <a:srgbClr val="800000"/>
                </a:solidFill>
                <a:latin typeface="Helvetica" pitchFamily="2" charset="0"/>
              </a:rPr>
              <a:t>խղճմտանք</a:t>
            </a:r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5509" name="Text Box 5"/>
          <p:cNvSpPr txBox="1">
            <a:spLocks noChangeArrowheads="1"/>
          </p:cNvSpPr>
          <p:nvPr/>
        </p:nvSpPr>
        <p:spPr bwMode="auto">
          <a:xfrm>
            <a:off x="762000" y="1514775"/>
            <a:ext cx="74866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3.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Արդյոք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հարգում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պատվո</a:t>
            </a:r>
            <a:r>
              <a:rPr lang="hy-AM" sz="2000" b="1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ւմ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իմ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ծնողներին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ընտանիքի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մյուս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անդամներին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000" b="1" dirty="0" smtClean="0">
                <a:solidFill>
                  <a:srgbClr val="800000"/>
                </a:solidFill>
                <a:latin typeface="Helvetica" pitchFamily="2" charset="0"/>
              </a:rPr>
              <a:t>	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Եփեսացիներին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6:1-4)</a:t>
            </a:r>
            <a:endParaRPr lang="en-US" sz="28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5510" name="Rectangle 6"/>
          <p:cNvSpPr>
            <a:spLocks noChangeArrowheads="1"/>
          </p:cNvSpPr>
          <p:nvPr/>
        </p:nvSpPr>
        <p:spPr bwMode="auto">
          <a:xfrm>
            <a:off x="739775" y="3009888"/>
            <a:ext cx="7699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4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Դառնությունն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ու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զայրույթը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խանգարո</a:t>
            </a:r>
            <a:r>
              <a:rPr lang="hy-AM" sz="2000" b="1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ւմ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ինձ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ներել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ուրիշներին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  <a:p>
            <a:pPr algn="l"/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              </a:t>
            </a:r>
            <a:r>
              <a:rPr lang="en-US" sz="2000" b="1" dirty="0" smtClean="0">
                <a:solidFill>
                  <a:srgbClr val="800000"/>
                </a:solidFill>
                <a:latin typeface="Helvetica" pitchFamily="2" charset="0"/>
              </a:rPr>
              <a:t>			     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Մատթեոս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6:14-15)</a:t>
            </a: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5511" name="Rectangle 7"/>
          <p:cNvSpPr>
            <a:spLocks noChangeArrowheads="1"/>
          </p:cNvSpPr>
          <p:nvPr/>
        </p:nvSpPr>
        <p:spPr bwMode="auto">
          <a:xfrm>
            <a:off x="781050" y="4421188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5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. 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Որևէ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մեկի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հանդեպ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Helvetica" pitchFamily="2" charset="0"/>
              </a:rPr>
              <a:t>սխա</a:t>
            </a:r>
            <a:r>
              <a:rPr lang="hy-AM" sz="2000" b="1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2000" b="1" dirty="0">
                <a:solidFill>
                  <a:srgbClr val="800000"/>
                </a:solidFill>
                <a:latin typeface="Sylfaen" pitchFamily="18" charset="0"/>
              </a:rPr>
              <a:t>լ </a:t>
            </a:r>
            <a:r>
              <a:rPr lang="en-US" sz="2000" b="1" dirty="0" err="1">
                <a:solidFill>
                  <a:srgbClr val="800000"/>
                </a:solidFill>
                <a:latin typeface="Sylfaen" pitchFamily="18" charset="0"/>
              </a:rPr>
              <a:t>եմ</a:t>
            </a:r>
            <a:r>
              <a:rPr lang="en-US" sz="2000" b="1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Sylfaen" pitchFamily="18" charset="0"/>
              </a:rPr>
              <a:t>վերաբերվել</a:t>
            </a:r>
            <a:r>
              <a:rPr lang="en-US" sz="2000" b="1" dirty="0">
                <a:solidFill>
                  <a:srgbClr val="800000"/>
                </a:solidFill>
                <a:latin typeface="Sylfaen" pitchFamily="18" charset="0"/>
              </a:rPr>
              <a:t>:</a:t>
            </a:r>
            <a:endParaRPr lang="en-US" sz="20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                   </a:t>
            </a:r>
            <a:r>
              <a:rPr lang="en-US" sz="2000" b="1" dirty="0" smtClean="0">
                <a:solidFill>
                  <a:srgbClr val="800000"/>
                </a:solidFill>
                <a:latin typeface="Helvetica" pitchFamily="2" charset="0"/>
              </a:rPr>
              <a:t>				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Մատթեոս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5:23-24)</a:t>
            </a: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25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9" grpId="0" autoUpdateAnimBg="0"/>
      <p:bldP spid="405510" grpId="0" autoUpdateAnimBg="0"/>
      <p:bldP spid="40551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60400" y="1416050"/>
            <a:ext cx="685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Անկեղծ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հավատք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650875" y="2428875"/>
            <a:ext cx="809625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endParaRPr lang="en-US" sz="1400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buFontTx/>
              <a:buAutoNum type="arabicPeriod" startAt="6"/>
            </a:pP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hy-AM" sz="2400" b="1" dirty="0" smtClean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ս 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վարվում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ստելու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գողանալու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խաբելու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hy-AM" sz="2400" b="1" dirty="0" smtClean="0">
                <a:solidFill>
                  <a:srgbClr val="800000"/>
                </a:solidFill>
                <a:latin typeface="Helvetica" pitchFamily="2" charset="0"/>
              </a:rPr>
              <a:t>գ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այթակղությանը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: 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Կողոսացիներին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 3:9)</a:t>
            </a:r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07558" name="Text Box 6"/>
          <p:cNvSpPr txBox="1">
            <a:spLocks noChangeArrowheads="1"/>
          </p:cNvSpPr>
          <p:nvPr/>
        </p:nvSpPr>
        <p:spPr bwMode="auto">
          <a:xfrm>
            <a:off x="682625" y="3980051"/>
            <a:ext cx="7772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7.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Հիսուսը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մեր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կյանքի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բոլոր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ոլորտներո</a:t>
            </a:r>
            <a:r>
              <a:rPr lang="hy-AM" sz="2400" b="1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ւմ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առաջին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տեղում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:  </a:t>
            </a:r>
          </a:p>
          <a:p>
            <a:pPr algn="l">
              <a:defRPr/>
            </a:pP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                </a:t>
            </a:r>
            <a:r>
              <a:rPr lang="hy-AM" sz="2400" b="1" dirty="0" smtClean="0">
                <a:solidFill>
                  <a:srgbClr val="800000"/>
                </a:solidFill>
                <a:latin typeface="Helvetica" pitchFamily="2" charset="0"/>
              </a:rPr>
              <a:t>                                   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   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Մատթեոս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 6:33)</a:t>
            </a:r>
          </a:p>
          <a:p>
            <a:pPr marL="457200" indent="-457200" algn="l">
              <a:defRPr/>
            </a:pPr>
            <a:endParaRPr lang="en-US" sz="20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25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7" grpId="0" autoUpdateAnimBg="0"/>
      <p:bldP spid="40755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2228850" y="4584700"/>
            <a:ext cx="47244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Arial" charset="0"/>
              </a:rPr>
              <a:t>___________________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400" dirty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ԸնդունելՔրիստոսակենտրոն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երիտասարդական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ծառայության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տեսիլքը</a:t>
            </a:r>
            <a:endParaRPr lang="en-US" sz="24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65275" y="2120900"/>
            <a:ext cx="59055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Տե</a:t>
            </a:r>
            <a:r>
              <a:rPr lang="hy-AM" sz="4000" b="1" dirty="0">
                <a:solidFill>
                  <a:srgbClr val="800000"/>
                </a:solidFill>
                <a:latin typeface="Sylfaen" pitchFamily="18" charset="0"/>
              </a:rPr>
              <a:t>՛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ս </a:t>
            </a: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Մեծ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Պատկերը</a:t>
            </a:r>
            <a:endParaRPr lang="en-US" sz="40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492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Դաս 1</a:t>
            </a:r>
            <a:endParaRPr lang="en-US" sz="2000" i="1">
              <a:solidFill>
                <a:srgbClr val="4C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 rot="10790500" flipV="1">
            <a:off x="497103" y="1155449"/>
            <a:ext cx="8248364" cy="440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&lt;&lt;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Բայց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մենք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ամենքս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բաց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երեսով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Տիրոջ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փառքը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որպես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թե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հայելու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մեջ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տեսնելով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նույն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պատկերի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համաձայն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նորոգվում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ենք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փառքից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փառք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որպես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թե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Տիրոջ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Հոգուց</a:t>
            </a:r>
            <a:r>
              <a:rPr lang="en-US" b="1" dirty="0" smtClean="0">
                <a:solidFill>
                  <a:srgbClr val="800000"/>
                </a:solidFill>
                <a:latin typeface="Helvetica" pitchFamily="2" charset="0"/>
              </a:rPr>
              <a:t>&gt;&gt;:</a:t>
            </a:r>
            <a:endParaRPr lang="hy-AM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</a:pP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</a:pPr>
            <a:endParaRPr lang="en-US" b="1" i="1" dirty="0">
              <a:solidFill>
                <a:srgbClr val="800000"/>
              </a:solidFill>
              <a:latin typeface="Arial MT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143375" y="4409200"/>
            <a:ext cx="3733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2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Կորնթացիներին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3:18</a:t>
            </a:r>
          </a:p>
          <a:p>
            <a:pPr algn="r">
              <a:spcBef>
                <a:spcPct val="50000"/>
              </a:spcBef>
            </a:pPr>
            <a:r>
              <a:rPr lang="en-US" sz="2400" b="1" dirty="0">
                <a:solidFill>
                  <a:srgbClr val="800000"/>
                </a:solidFill>
                <a:latin typeface="Arial MT" charset="0"/>
              </a:rPr>
              <a:t/>
            </a:r>
            <a:br>
              <a:rPr lang="en-US" sz="2400" b="1" dirty="0">
                <a:solidFill>
                  <a:srgbClr val="800000"/>
                </a:solidFill>
                <a:latin typeface="Arial MT" charset="0"/>
              </a:rPr>
            </a:br>
            <a:endParaRPr lang="en-US" sz="1800" b="1" dirty="0">
              <a:solidFill>
                <a:srgbClr val="800000"/>
              </a:solidFill>
              <a:latin typeface="Arial MT" charset="0"/>
            </a:endParaRPr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450850" y="1460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27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1275" y="973138"/>
            <a:ext cx="3079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113" y="977900"/>
            <a:ext cx="31559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2 – Խորանալ Քրիստոսի մեջ</a:t>
            </a:r>
          </a:p>
        </p:txBody>
      </p:sp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28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pic>
        <p:nvPicPr>
          <p:cNvPr id="24581" name="Picture 5" descr="Heart of the Matter 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42950"/>
            <a:ext cx="3125788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3</a:t>
            </a:r>
          </a:p>
        </p:txBody>
      </p:sp>
      <p:pic>
        <p:nvPicPr>
          <p:cNvPr id="25605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699" name="Text Box 3"/>
          <p:cNvSpPr txBox="1">
            <a:spLocks noChangeArrowheads="1"/>
          </p:cNvSpPr>
          <p:nvPr/>
        </p:nvSpPr>
        <p:spPr bwMode="auto">
          <a:xfrm>
            <a:off x="2200275" y="4556125"/>
            <a:ext cx="47244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Arial" charset="0"/>
              </a:rPr>
              <a:t>______________________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400" dirty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ջերմեռանդ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աղոթքի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համար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նպաստավոր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պայմաններ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ստեղծել</a:t>
            </a:r>
            <a:endParaRPr lang="en-US" sz="24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19250" y="1838255"/>
            <a:ext cx="59055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 err="1">
                <a:solidFill>
                  <a:srgbClr val="800000"/>
                </a:solidFill>
                <a:latin typeface="Arial" charset="0"/>
              </a:rPr>
              <a:t>Ջերմեռա</a:t>
            </a:r>
            <a:r>
              <a:rPr lang="hy-AM" sz="4400" dirty="0">
                <a:solidFill>
                  <a:srgbClr val="800000"/>
                </a:solidFill>
                <a:latin typeface="Sylfaen" pitchFamily="18" charset="0"/>
              </a:rPr>
              <a:t>՛</a:t>
            </a:r>
            <a:r>
              <a:rPr lang="en-US" sz="4400" dirty="0" err="1" smtClean="0">
                <a:solidFill>
                  <a:srgbClr val="800000"/>
                </a:solidFill>
                <a:latin typeface="Arial" charset="0"/>
              </a:rPr>
              <a:t>նդ</a:t>
            </a:r>
            <a:r>
              <a:rPr lang="en-US" sz="4400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400" dirty="0" err="1" smtClean="0">
                <a:solidFill>
                  <a:srgbClr val="800000"/>
                </a:solidFill>
                <a:latin typeface="Arial" charset="0"/>
              </a:rPr>
              <a:t>աղոթիր</a:t>
            </a:r>
            <a:endParaRPr lang="en-US" sz="20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492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3</a:t>
            </a:r>
            <a:endParaRPr lang="en-US" sz="1600" i="1">
              <a:solidFill>
                <a:srgbClr val="4C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69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3 – Ջերմեռանդորեն աղոթիր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1400175" y="2981325"/>
            <a:ext cx="2419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87350" y="1467593"/>
            <a:ext cx="8277225" cy="333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en-US" sz="3600" b="1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ս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ենք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մեծացնում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մեր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փափագը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ջերմեռանդորեն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աղոթելու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այլոց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այսպիսի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աղոթքի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հնարավորություններ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ստեղծելու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8923"/>
            <a:ext cx="9227127" cy="69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3 – Ջերմեռանդորեն աղոթիր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01700" y="775000"/>
            <a:ext cx="734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Դու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սիրո</a:t>
            </a:r>
            <a:r>
              <a:rPr lang="en-US" sz="4400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ւմ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աղոթել</a:t>
            </a:r>
            <a:endParaRPr lang="en-US" sz="44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61257" y="1473100"/>
            <a:ext cx="86571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Սիրի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°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ր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աղոթել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Օրվա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ընթացքում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աղոթքի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կարիք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զգա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ժամանակ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հատկացրու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աղոթքին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Աղոթքը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զորություն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ունի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ընդարձակելու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սիրտն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այնքան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այն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կարողանա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պարունակել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Աստծո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անձի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պարգևը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: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Խնդրիր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փնտրիր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, և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քո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սիրտը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կաճի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այնքան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կկարողանա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ընդունել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Նրան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պահել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քեզ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Helvetica" pitchFamily="2" charset="0"/>
              </a:rPr>
              <a:t>մոտ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¦</a:t>
            </a:r>
            <a:endParaRPr lang="en-US" sz="3600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			 </a:t>
            </a:r>
            <a:r>
              <a:rPr lang="hy-AM" sz="3600" dirty="0" smtClean="0">
                <a:solidFill>
                  <a:srgbClr val="800000"/>
                </a:solidFill>
                <a:latin typeface="Helvetica" pitchFamily="2" charset="0"/>
              </a:rPr>
              <a:t>		</a:t>
            </a:r>
            <a:r>
              <a:rPr lang="en-US" sz="3600" dirty="0" smtClean="0">
                <a:solidFill>
                  <a:srgbClr val="800000"/>
                </a:solidFill>
                <a:latin typeface="Helvetica" pitchFamily="2" charset="0"/>
              </a:rPr>
              <a:t>        </a:t>
            </a:r>
            <a:r>
              <a:rPr lang="en-US" sz="36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Մայր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Թերեզա</a:t>
            </a:r>
            <a:r>
              <a:rPr lang="en-US" sz="3600" i="1" dirty="0">
                <a:solidFill>
                  <a:srgbClr val="800000"/>
                </a:solidFill>
                <a:latin typeface="Helvetica" pitchFamily="2" charset="0"/>
              </a:rPr>
              <a:t>)</a:t>
            </a:r>
            <a:endParaRPr lang="en-US" sz="36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34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3 – Ջերմեռանդորեն աղոթիր</a:t>
            </a:r>
          </a:p>
        </p:txBody>
      </p: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6813550" y="5918200"/>
            <a:ext cx="1987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34-35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sp>
        <p:nvSpPr>
          <p:cNvPr id="538632" name="Text Box 8"/>
          <p:cNvSpPr txBox="1">
            <a:spLocks noChangeArrowheads="1"/>
          </p:cNvSpPr>
          <p:nvPr/>
        </p:nvSpPr>
        <p:spPr bwMode="auto">
          <a:xfrm>
            <a:off x="498764" y="1914998"/>
            <a:ext cx="8942119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սկսում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էր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աղոթքով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Ղուկ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3:21-22)</a:t>
            </a:r>
            <a:endParaRPr lang="en-US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շարունակում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էր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աղոթքով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Հովհ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</a:t>
            </a:r>
            <a:r>
              <a:rPr lang="en-US" sz="36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5:19)</a:t>
            </a:r>
            <a:endParaRPr lang="en-US" sz="3600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• 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ավարտում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էր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աղոթքով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Ղուկ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 22:39-44; 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Ղուկ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.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23:46)</a:t>
            </a:r>
          </a:p>
          <a:p>
            <a:pPr algn="l"/>
            <a:endParaRPr lang="en-US" sz="3600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շարունակում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աղոթել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Եբր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</a:t>
            </a:r>
            <a:r>
              <a:rPr lang="en-US" sz="36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7:25)</a:t>
            </a:r>
            <a:endParaRPr lang="en-US" sz="36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673100" y="942975"/>
            <a:ext cx="734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Հիսուսը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սիրում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էր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աղոթել</a:t>
            </a: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8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86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86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86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2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3 – Ջերմեռանդորեն աղոթիր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96882" y="1524000"/>
            <a:ext cx="86689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Փորձառո</a:t>
            </a:r>
            <a:r>
              <a:rPr lang="en-US" sz="4000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ւմ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Աստծո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զորությունը</a:t>
            </a:r>
            <a:endParaRPr lang="en-US" sz="40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173510" y="2884343"/>
            <a:ext cx="897049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Զորություն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չկա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անգամ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մեր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մեծ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ջանքի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մեջ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endParaRPr lang="en-US" sz="2800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800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1400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1800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Մեծ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զորություն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Աստծո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անգամ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փոքր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ջանքի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մեջ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 </a:t>
            </a:r>
            <a:endParaRPr lang="en-US" sz="14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35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3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3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3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3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  <a:endParaRPr lang="en-US" sz="200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61950" y="1752600"/>
            <a:ext cx="8277225" cy="14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0000"/>
                </a:solidFill>
                <a:latin typeface="Arial" charset="0"/>
              </a:rPr>
              <a:t>Ինչպե</a:t>
            </a:r>
            <a:r>
              <a:rPr lang="hy-AM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ս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ընդունել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Քրիստոսակենտրոն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endParaRPr lang="en-US" dirty="0" smtClean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800000"/>
                </a:solidFill>
                <a:latin typeface="Arial" charset="0"/>
              </a:rPr>
              <a:t>երիտասարդական</a:t>
            </a:r>
            <a:r>
              <a:rPr lang="en-US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ծառայության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տեսիլքը</a:t>
            </a:r>
            <a:endParaRPr lang="en-US" dirty="0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8" name="Picture 14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Tripl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72488" y="-5216525"/>
            <a:ext cx="26482676" cy="2044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6496050" y="5486400"/>
            <a:ext cx="2019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37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850900" y="1003300"/>
            <a:ext cx="703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660400" y="952500"/>
            <a:ext cx="7553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Ձգտո</a:t>
            </a:r>
            <a:r>
              <a:rPr lang="en-US" sz="3600" b="1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ւմ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ենք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արդյոք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ջերմեռանդ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աղոթելուն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180975" y="3571875"/>
            <a:ext cx="1543050" cy="5429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2400" dirty="0" err="1">
                <a:solidFill>
                  <a:srgbClr val="800000"/>
                </a:solidFill>
              </a:rPr>
              <a:t>Հանդիպիր</a:t>
            </a:r>
            <a:endParaRPr lang="ru-RU" sz="3600" dirty="0">
              <a:solidFill>
                <a:srgbClr val="800000"/>
              </a:solidFill>
            </a:endParaRPr>
          </a:p>
        </p:txBody>
      </p:sp>
      <p:sp>
        <p:nvSpPr>
          <p:cNvPr id="31754" name="Rectangle 9"/>
          <p:cNvSpPr>
            <a:spLocks noChangeArrowheads="1"/>
          </p:cNvSpPr>
          <p:nvPr/>
        </p:nvSpPr>
        <p:spPr bwMode="auto">
          <a:xfrm>
            <a:off x="2895600" y="2828925"/>
            <a:ext cx="3162300" cy="4953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dirty="0" err="1">
                <a:solidFill>
                  <a:srgbClr val="800000"/>
                </a:solidFill>
              </a:rPr>
              <a:t>քրիստոնյաների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1755" name="Rectangle 10"/>
          <p:cNvSpPr>
            <a:spLocks noChangeArrowheads="1"/>
          </p:cNvSpPr>
          <p:nvPr/>
        </p:nvSpPr>
        <p:spPr bwMode="auto">
          <a:xfrm>
            <a:off x="2895600" y="3562350"/>
            <a:ext cx="5991225" cy="5524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2800" dirty="0" err="1">
                <a:solidFill>
                  <a:srgbClr val="800000"/>
                </a:solidFill>
              </a:rPr>
              <a:t>շաբաթը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err="1">
                <a:solidFill>
                  <a:srgbClr val="800000"/>
                </a:solidFill>
              </a:rPr>
              <a:t>երեք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err="1">
                <a:solidFill>
                  <a:srgbClr val="800000"/>
                </a:solidFill>
              </a:rPr>
              <a:t>անգամ</a:t>
            </a:r>
            <a:r>
              <a:rPr lang="en-US" sz="2800" dirty="0">
                <a:solidFill>
                  <a:srgbClr val="800000"/>
                </a:solidFill>
              </a:rPr>
              <a:t>` </a:t>
            </a:r>
            <a:r>
              <a:rPr lang="en-US" sz="2800" dirty="0" err="1">
                <a:solidFill>
                  <a:srgbClr val="800000"/>
                </a:solidFill>
              </a:rPr>
              <a:t>աղոթելու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1756" name="Rectangle 11"/>
          <p:cNvSpPr>
            <a:spLocks noChangeArrowheads="1"/>
          </p:cNvSpPr>
          <p:nvPr/>
        </p:nvSpPr>
        <p:spPr bwMode="auto">
          <a:xfrm>
            <a:off x="2867025" y="4229100"/>
            <a:ext cx="5467350" cy="6762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2800" dirty="0" err="1">
                <a:solidFill>
                  <a:srgbClr val="800000"/>
                </a:solidFill>
              </a:rPr>
              <a:t>ոչ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err="1">
                <a:solidFill>
                  <a:srgbClr val="800000"/>
                </a:solidFill>
              </a:rPr>
              <a:t>քրիստոնյա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err="1">
                <a:solidFill>
                  <a:srgbClr val="800000"/>
                </a:solidFill>
              </a:rPr>
              <a:t>ընկերների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err="1">
                <a:solidFill>
                  <a:srgbClr val="800000"/>
                </a:solidFill>
              </a:rPr>
              <a:t>համար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1757" name="Rectangle 12"/>
          <p:cNvSpPr>
            <a:spLocks noChangeArrowheads="1"/>
          </p:cNvSpPr>
          <p:nvPr/>
        </p:nvSpPr>
        <p:spPr bwMode="auto">
          <a:xfrm>
            <a:off x="5605154" y="352425"/>
            <a:ext cx="3243572" cy="2921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r"/>
            <a:r>
              <a:rPr lang="en-US" sz="1600" dirty="0" err="1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1600" dirty="0">
                <a:solidFill>
                  <a:srgbClr val="4C0000"/>
                </a:solidFill>
                <a:latin typeface="Helvetica" pitchFamily="2" charset="0"/>
              </a:rPr>
              <a:t> 3 – </a:t>
            </a:r>
            <a:r>
              <a:rPr lang="en-US" sz="1600" dirty="0" err="1">
                <a:solidFill>
                  <a:srgbClr val="4C0000"/>
                </a:solidFill>
                <a:latin typeface="Helvetica" pitchFamily="2" charset="0"/>
              </a:rPr>
              <a:t>Ջերմեռանդորեն</a:t>
            </a:r>
            <a:r>
              <a:rPr lang="en-US" sz="1600" dirty="0">
                <a:solidFill>
                  <a:srgbClr val="4C0000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rgbClr val="4C0000"/>
                </a:solidFill>
                <a:latin typeface="Helvetica" pitchFamily="2" charset="0"/>
              </a:rPr>
              <a:t>աղոթիր</a:t>
            </a:r>
            <a:endParaRPr lang="en-US" sz="1600" dirty="0">
              <a:solidFill>
                <a:srgbClr val="4C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7350" y="26670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3 – Ջերմեռանդորեն աղոթիր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76653" y="1272684"/>
            <a:ext cx="6553200" cy="405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Մարդկանց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փոխելու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զորությունը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Հիսուսն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արձակում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քո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աղոթքի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միջոցով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3 – Ջերմեռանդորեն աղոթիր</a:t>
            </a:r>
          </a:p>
        </p:txBody>
      </p:sp>
      <p:sp>
        <p:nvSpPr>
          <p:cNvPr id="33796" name="Text Box 11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39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pic>
        <p:nvPicPr>
          <p:cNvPr id="33797" name="Picture 12" descr="An Awesome Way to Pray Leader's Gu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7450" y="776288"/>
            <a:ext cx="359092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11150" y="22860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4</a:t>
            </a:r>
            <a:endParaRPr lang="en-US" sz="2000" i="1">
              <a:solidFill>
                <a:srgbClr val="4C0000"/>
              </a:solidFill>
              <a:latin typeface="Helvetica" pitchFamily="2" charset="0"/>
            </a:endParaRPr>
          </a:p>
        </p:txBody>
      </p:sp>
      <p:pic>
        <p:nvPicPr>
          <p:cNvPr id="34821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273129" y="4470400"/>
            <a:ext cx="862148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3600" dirty="0">
              <a:solidFill>
                <a:srgbClr val="800000"/>
              </a:solidFill>
              <a:latin typeface="Helvetica" pitchFamily="2" charset="0"/>
            </a:endParaRPr>
          </a:p>
          <a:p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__________________</a:t>
            </a:r>
          </a:p>
          <a:p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Բարձրացնել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որակյալ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առաջնորդներ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խորը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երկարաժամկետ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ժառայության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71894" y="770550"/>
            <a:ext cx="73033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000" dirty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000" b="1" dirty="0">
              <a:solidFill>
                <a:srgbClr val="800000"/>
              </a:solidFill>
              <a:latin typeface="Arial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Բարձրացրո</a:t>
            </a:r>
            <a:r>
              <a:rPr lang="hy-AM" sz="4000" b="1" dirty="0">
                <a:solidFill>
                  <a:srgbClr val="800000"/>
                </a:solidFill>
                <a:latin typeface="Sylfaen" pitchFamily="18" charset="0"/>
              </a:rPr>
              <a:t>՛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ւ </a:t>
            </a: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առաջնորդներ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 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58800" y="219075"/>
            <a:ext cx="811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2"/>
            <a:ext cx="9184217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  <a:endParaRPr lang="en-US" sz="200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32510" y="1277582"/>
            <a:ext cx="847291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en-US" sz="4000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ս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պետք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բարձրացնել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որակյալ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առաջնորդներ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խորը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smtClean="0">
                <a:solidFill>
                  <a:srgbClr val="800000"/>
                </a:solidFill>
                <a:latin typeface="Helvetica" pitchFamily="2" charset="0"/>
              </a:rPr>
              <a:t>և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երկարաժամկետ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ժառայության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 dirty="0" err="1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2000" dirty="0">
                <a:solidFill>
                  <a:srgbClr val="4C0000"/>
                </a:solidFill>
                <a:latin typeface="Helvetica" pitchFamily="2" charset="0"/>
              </a:rPr>
              <a:t> 4 – </a:t>
            </a:r>
            <a:r>
              <a:rPr lang="en-US" sz="2000" dirty="0" err="1">
                <a:solidFill>
                  <a:srgbClr val="4C0000"/>
                </a:solidFill>
                <a:latin typeface="Helvetica" pitchFamily="2" charset="0"/>
              </a:rPr>
              <a:t>Բարձրացրու</a:t>
            </a:r>
            <a:r>
              <a:rPr lang="en-US" sz="2000" dirty="0">
                <a:solidFill>
                  <a:srgbClr val="4C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4C0000"/>
                </a:solidFill>
                <a:latin typeface="Helvetica" pitchFamily="2" charset="0"/>
              </a:rPr>
              <a:t>առաջնորդներ</a:t>
            </a:r>
            <a:endParaRPr lang="en-US" sz="2000" dirty="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0" y="838200"/>
            <a:ext cx="914399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Առաջնորդական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թիմի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  <a:p>
            <a:pPr lvl="1"/>
            <a:endParaRPr lang="en-US" sz="18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/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Հիսուսը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երեք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բան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աղոթեց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Իր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աշակերտների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/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302904" y="2573123"/>
            <a:ext cx="8306706" cy="32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l">
              <a:lnSpc>
                <a:spcPct val="90000"/>
              </a:lnSpc>
            </a:pP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Նվիրվել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Քրիստոսին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lnSpc>
                <a:spcPct val="90000"/>
              </a:lnSpc>
            </a:pP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lnSpc>
                <a:spcPct val="90000"/>
              </a:lnSpc>
            </a:pP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Նվիրվել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միմյանց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lnSpc>
                <a:spcPct val="90000"/>
              </a:lnSpc>
            </a:pP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lnSpc>
                <a:spcPct val="90000"/>
              </a:lnSpc>
            </a:pP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Նվիրվել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ծառայելու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աշխարհին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                                            </a:t>
            </a:r>
            <a:r>
              <a:rPr lang="en-US" sz="1100" b="1" dirty="0">
                <a:solidFill>
                  <a:srgbClr val="800000"/>
                </a:solidFill>
                <a:latin typeface="Helvetica" pitchFamily="2" charset="0"/>
              </a:rPr>
              <a:t>					  </a:t>
            </a:r>
          </a:p>
          <a:p>
            <a:pPr lvl="1" algn="r">
              <a:lnSpc>
                <a:spcPct val="90000"/>
              </a:lnSpc>
            </a:pP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Հովհ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.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17:20-26</a:t>
            </a:r>
            <a:r>
              <a:rPr lang="en-US" sz="4000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46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2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-83126" y="1032175"/>
            <a:ext cx="93102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800000"/>
                </a:solidFill>
                <a:latin typeface="Helvetica" pitchFamily="2" charset="0"/>
              </a:rPr>
              <a:t>Առաջնորդությունն</a:t>
            </a:r>
            <a:r>
              <a:rPr lang="en-US" sz="42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200" dirty="0" err="1">
                <a:solidFill>
                  <a:srgbClr val="800000"/>
                </a:solidFill>
                <a:latin typeface="Helvetica" pitchFamily="2" charset="0"/>
              </a:rPr>
              <a:t>ազդեցություն</a:t>
            </a:r>
            <a:r>
              <a:rPr lang="en-US" sz="4200" dirty="0">
                <a:solidFill>
                  <a:srgbClr val="800000"/>
                </a:solidFill>
                <a:latin typeface="Helvetica" pitchFamily="2" charset="0"/>
              </a:rPr>
              <a:t> է</a:t>
            </a: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7410450" y="5918200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46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884794" y="2112616"/>
            <a:ext cx="741362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4000" b="1" i="1" dirty="0" err="1">
                <a:solidFill>
                  <a:srgbClr val="800000"/>
                </a:solidFill>
                <a:latin typeface="Helvetica" pitchFamily="2" charset="0"/>
              </a:rPr>
              <a:t>Առաջնորդը</a:t>
            </a:r>
            <a:endParaRPr lang="en-US" sz="4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4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4000" b="1" i="1" dirty="0">
                <a:solidFill>
                  <a:srgbClr val="800000"/>
                </a:solidFill>
                <a:latin typeface="Helvetica" pitchFamily="2" charset="0"/>
              </a:rPr>
              <a:t>-</a:t>
            </a:r>
            <a:r>
              <a:rPr lang="en-US" sz="4000" b="1" i="1" dirty="0" err="1">
                <a:solidFill>
                  <a:srgbClr val="800000"/>
                </a:solidFill>
                <a:latin typeface="Helvetica" pitchFamily="2" charset="0"/>
              </a:rPr>
              <a:t>Գիտի</a:t>
            </a:r>
            <a:r>
              <a:rPr lang="en-US" sz="4000" b="1" i="1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4000" b="1" i="1" dirty="0" err="1">
                <a:solidFill>
                  <a:srgbClr val="800000"/>
                </a:solidFill>
                <a:latin typeface="Helvetica" pitchFamily="2" charset="0"/>
              </a:rPr>
              <a:t>ուր</a:t>
            </a:r>
            <a:r>
              <a:rPr lang="en-US" sz="4000" b="1" i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4000" b="1" i="1" dirty="0" err="1">
                <a:solidFill>
                  <a:srgbClr val="800000"/>
                </a:solidFill>
                <a:latin typeface="Helvetica" pitchFamily="2" charset="0"/>
              </a:rPr>
              <a:t>գնում</a:t>
            </a:r>
            <a:r>
              <a:rPr lang="en-US" sz="4000" b="1" i="1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  <a:p>
            <a:pPr algn="l"/>
            <a:endParaRPr lang="en-US" sz="4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4000" b="1" i="1" dirty="0">
                <a:solidFill>
                  <a:srgbClr val="800000"/>
                </a:solidFill>
                <a:latin typeface="Helvetica" pitchFamily="2" charset="0"/>
              </a:rPr>
              <a:t>-</a:t>
            </a:r>
            <a:r>
              <a:rPr lang="en-US" sz="4000" b="1" i="1" dirty="0" err="1">
                <a:solidFill>
                  <a:srgbClr val="800000"/>
                </a:solidFill>
                <a:latin typeface="Helvetica" pitchFamily="2" charset="0"/>
              </a:rPr>
              <a:t>Հետևորդներ</a:t>
            </a:r>
            <a:r>
              <a:rPr lang="en-US" sz="4000" b="1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latin typeface="Helvetica" pitchFamily="2" charset="0"/>
              </a:rPr>
              <a:t>ունի</a:t>
            </a:r>
            <a:endParaRPr lang="en-US" sz="4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/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	</a:t>
            </a:r>
            <a:endParaRPr lang="en-US" sz="4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6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-225631" y="751114"/>
            <a:ext cx="985651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Առաջնորդական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Թիմի</a:t>
            </a:r>
            <a:r>
              <a:rPr lang="en-US" sz="4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dirty="0" err="1">
                <a:solidFill>
                  <a:srgbClr val="800000"/>
                </a:solidFill>
                <a:latin typeface="Helvetica" pitchFamily="2" charset="0"/>
              </a:rPr>
              <a:t>Առաջընթացը</a:t>
            </a:r>
            <a:endParaRPr lang="en-US" sz="16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-946223" y="1515184"/>
            <a:ext cx="991210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    1.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/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գործում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  <a:p>
            <a:pPr algn="l">
              <a:lnSpc>
                <a:spcPct val="150000"/>
              </a:lnSpc>
              <a:defRPr/>
            </a:pPr>
            <a:endParaRPr lang="en-US" sz="14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    2.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, և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նրանք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ինձ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հետ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  <a:p>
            <a:pPr algn="l">
              <a:lnSpc>
                <a:spcPct val="150000"/>
              </a:lnSpc>
              <a:defRPr/>
            </a:pPr>
            <a:endParaRPr lang="en-US" sz="14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    3.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Նրանք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, և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նրանց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հետ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    4.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Նրանք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իսկ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հեռվից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սատարում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  <a:latin typeface="Helvetica" pitchFamily="2" charset="0"/>
              </a:rPr>
              <a:t>  	        </a:t>
            </a:r>
            <a:r>
              <a:rPr lang="en-US" sz="2800" b="1" dirty="0" err="1" smtClean="0">
                <a:solidFill>
                  <a:srgbClr val="800000"/>
                </a:solidFill>
                <a:latin typeface="Helvetica" pitchFamily="2" charset="0"/>
              </a:rPr>
              <a:t>նրանց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47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6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438150" y="1371600"/>
            <a:ext cx="83629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&lt;&lt;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Մեր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եկեղեցիների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մեծագույն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կարիքն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այն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է,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տղամարդիկ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կանայք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տեսնեն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այն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լավ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ապագան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Աստված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կամենում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Իր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ժողովրդի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ովքեր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կխթանեն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մարդկանց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գործել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ովքեր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խելամիտ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գաղափարներ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կառաջարկեն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դրական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փոփոխություն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բերելու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ովքեր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կառաջնորդեն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որպեսզի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այդ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ծրագրերն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իրականություն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դառնան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Աստծո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անմար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փառքի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&gt;&gt;: </a:t>
            </a:r>
            <a:endParaRPr lang="en-US" sz="2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r">
              <a:lnSpc>
                <a:spcPct val="150000"/>
              </a:lnSpc>
            </a:pPr>
            <a:r>
              <a:rPr lang="en-US" sz="1800" dirty="0" err="1">
                <a:solidFill>
                  <a:srgbClr val="800000"/>
                </a:solidFill>
                <a:latin typeface="Helvetica" pitchFamily="2" charset="0"/>
              </a:rPr>
              <a:t>Ջորջ</a:t>
            </a:r>
            <a:r>
              <a:rPr lang="en-US" sz="1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1800" dirty="0" err="1">
                <a:solidFill>
                  <a:srgbClr val="800000"/>
                </a:solidFill>
                <a:latin typeface="Helvetica" pitchFamily="2" charset="0"/>
              </a:rPr>
              <a:t>Բարնա</a:t>
            </a:r>
            <a:endParaRPr lang="en-US" sz="1800" dirty="0">
              <a:solidFill>
                <a:srgbClr val="800000"/>
              </a:solidFill>
              <a:latin typeface="Helvetica" pitchFamily="2" charset="0"/>
            </a:endParaRPr>
          </a:p>
          <a:p>
            <a:pPr algn="r">
              <a:lnSpc>
                <a:spcPct val="150000"/>
              </a:lnSpc>
            </a:pPr>
            <a:r>
              <a:rPr lang="en-US" sz="1800" dirty="0">
                <a:solidFill>
                  <a:srgbClr val="800000"/>
                </a:solidFill>
                <a:latin typeface="Helvetica" pitchFamily="2" charset="0"/>
              </a:rPr>
              <a:t>&lt;&lt;</a:t>
            </a:r>
            <a:r>
              <a:rPr lang="en-US" sz="1800" dirty="0" err="1">
                <a:solidFill>
                  <a:srgbClr val="800000"/>
                </a:solidFill>
                <a:latin typeface="Helvetica" pitchFamily="2" charset="0"/>
              </a:rPr>
              <a:t>Քրիստոսն</a:t>
            </a:r>
            <a:r>
              <a:rPr lang="en-US" sz="1800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1800" dirty="0" err="1">
                <a:solidFill>
                  <a:srgbClr val="800000"/>
                </a:solidFill>
                <a:latin typeface="Helvetica" pitchFamily="2" charset="0"/>
              </a:rPr>
              <a:t>ամենը</a:t>
            </a:r>
            <a:r>
              <a:rPr lang="en-US" sz="1800" dirty="0">
                <a:solidFill>
                  <a:srgbClr val="800000"/>
                </a:solidFill>
                <a:latin typeface="Helvetica" pitchFamily="2" charset="0"/>
              </a:rPr>
              <a:t>&gt;&gt; </a:t>
            </a:r>
            <a:r>
              <a:rPr lang="en-US" sz="1800" dirty="0" err="1">
                <a:solidFill>
                  <a:srgbClr val="800000"/>
                </a:solidFill>
                <a:latin typeface="Helvetica" pitchFamily="2" charset="0"/>
              </a:rPr>
              <a:t>գրքից</a:t>
            </a:r>
            <a:endParaRPr lang="en-US" sz="1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450850" y="1460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  <a:endParaRPr lang="en-US" sz="1600">
              <a:solidFill>
                <a:srgbClr val="4C0000"/>
              </a:solidFill>
              <a:latin typeface="Helvetica" pitchFamily="2" charset="0"/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1" name="Picture 11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</a:p>
        </p:txBody>
      </p:sp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568325" y="598225"/>
            <a:ext cx="74961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4000" dirty="0" err="1">
                <a:solidFill>
                  <a:srgbClr val="800000"/>
                </a:solidFill>
                <a:latin typeface="Arial Armenian" pitchFamily="34" charset="0"/>
              </a:rPr>
              <a:t>Դրա</a:t>
            </a:r>
            <a:r>
              <a:rPr lang="en-US" sz="4000" dirty="0">
                <a:solidFill>
                  <a:srgbClr val="800000"/>
                </a:solidFill>
                <a:latin typeface="Arial Armenian" pitchFamily="34" charset="0"/>
              </a:rPr>
              <a:t>¦ </a:t>
            </a:r>
            <a:r>
              <a:rPr lang="en-US" sz="4000" dirty="0" err="1">
                <a:solidFill>
                  <a:srgbClr val="800000"/>
                </a:solidFill>
                <a:latin typeface="Arial Armenian" pitchFamily="34" charset="0"/>
              </a:rPr>
              <a:t>զորությունը</a:t>
            </a:r>
            <a:r>
              <a:rPr lang="en-US" sz="40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</a:p>
          <a:p>
            <a:pPr>
              <a:defRPr/>
            </a:pPr>
            <a:endParaRPr lang="en-US" sz="12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defRPr/>
            </a:pP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Ի±նչ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է 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Դա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¦-ն</a:t>
            </a:r>
            <a:r>
              <a:rPr lang="en-US" sz="1100" b="1" dirty="0">
                <a:solidFill>
                  <a:srgbClr val="800000"/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109261" y="2175628"/>
            <a:ext cx="8571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• </a:t>
            </a:r>
            <a:r>
              <a:rPr lang="en-US" sz="2400" b="1" dirty="0" err="1" smtClean="0">
                <a:solidFill>
                  <a:srgbClr val="800000"/>
                </a:solidFill>
                <a:latin typeface="Helvetica" pitchFamily="2" charset="0"/>
              </a:rPr>
              <a:t>Մեսիան</a:t>
            </a:r>
            <a:r>
              <a:rPr lang="en-US" sz="24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գալու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էր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որպեսզի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կատարեր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ԴԱ</a:t>
            </a:r>
            <a:r>
              <a:rPr lang="en-US" sz="2400" b="1" dirty="0" smtClean="0">
                <a:solidFill>
                  <a:srgbClr val="800000"/>
                </a:solidFill>
                <a:latin typeface="Arial Armenian" pitchFamily="34" charset="0"/>
              </a:rPr>
              <a:t>¦</a:t>
            </a:r>
            <a:r>
              <a:rPr lang="en-US" sz="2800" i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Եսայի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 61:1-3)</a:t>
            </a:r>
            <a:endParaRPr lang="en-US" sz="28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94997" y="2972055"/>
            <a:ext cx="9248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Հիսուսը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եկավ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որպես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Մեսիա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կատարեց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ԴԱ</a:t>
            </a:r>
            <a:r>
              <a:rPr lang="en-US" sz="2000" b="1" dirty="0" smtClean="0">
                <a:solidFill>
                  <a:srgbClr val="800000"/>
                </a:solidFill>
                <a:latin typeface="Arial Armenian" pitchFamily="34" charset="0"/>
              </a:rPr>
              <a:t>¦:</a:t>
            </a:r>
            <a:r>
              <a:rPr lang="en-US" sz="2400" i="1" dirty="0" smtClean="0">
                <a:solidFill>
                  <a:srgbClr val="800000"/>
                </a:solidFill>
                <a:latin typeface="Helvetica" pitchFamily="2" charset="0"/>
              </a:rPr>
              <a:t> 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Ղուկաս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4:18-19)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60455" name="Text Box 7"/>
          <p:cNvSpPr txBox="1">
            <a:spLocks noChangeArrowheads="1"/>
          </p:cNvSpPr>
          <p:nvPr/>
        </p:nvSpPr>
        <p:spPr bwMode="auto">
          <a:xfrm>
            <a:off x="95000" y="3665480"/>
            <a:ext cx="8143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•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Աշակերտներն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էլ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կատարեցին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ԴԱ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¦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Մարկոս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 6:12-13)</a:t>
            </a:r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endParaRPr lang="en-US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60456" name="Text Box 8"/>
          <p:cNvSpPr txBox="1">
            <a:spLocks noChangeArrowheads="1"/>
          </p:cNvSpPr>
          <p:nvPr/>
        </p:nvSpPr>
        <p:spPr bwMode="auto">
          <a:xfrm>
            <a:off x="184446" y="4457191"/>
            <a:ext cx="8603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•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Հիմա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մենք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անում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ԴԱ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¦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Հովհաննու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 14:12) 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479200" y="5130050"/>
            <a:ext cx="4708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i="1" dirty="0">
                <a:solidFill>
                  <a:srgbClr val="FF0000"/>
                </a:solidFill>
                <a:latin typeface="Helvetica" pitchFamily="2" charset="0"/>
              </a:rPr>
              <a:t>… </a:t>
            </a:r>
            <a:r>
              <a:rPr lang="en-US" sz="2800" i="1" dirty="0" err="1">
                <a:solidFill>
                  <a:srgbClr val="FF0000"/>
                </a:solidFill>
                <a:latin typeface="Helvetica" pitchFamily="2" charset="0"/>
              </a:rPr>
              <a:t>Հիսուսի</a:t>
            </a:r>
            <a:r>
              <a:rPr lang="en-US" sz="2800" i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Helvetica" pitchFamily="2" charset="0"/>
              </a:rPr>
              <a:t>ծառայությունը</a:t>
            </a:r>
            <a:endParaRPr lang="en-US" sz="2800" i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819900" y="5913438"/>
            <a:ext cx="1981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Pages 48-49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0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60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9764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3" grpId="0" build="p" autoUpdateAnimBg="0"/>
      <p:bldP spid="360454" grpId="0" build="p" autoUpdateAnimBg="0"/>
      <p:bldP spid="360455" grpId="0" build="p" autoUpdateAnimBg="0"/>
      <p:bldP spid="360456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181100" y="952500"/>
            <a:ext cx="6877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800000"/>
                </a:solidFill>
                <a:latin typeface="Helvetica" pitchFamily="2" charset="0"/>
              </a:rPr>
              <a:t>Գործնական քայլեր</a:t>
            </a:r>
            <a:endParaRPr lang="en-US" sz="4400" b="1">
              <a:solidFill>
                <a:srgbClr val="800000"/>
              </a:solidFill>
              <a:latin typeface="Helvetica" pitchFamily="2" charset="0"/>
            </a:endParaRPr>
          </a:p>
        </p:txBody>
      </p:sp>
      <p:graphicFrame>
        <p:nvGraphicFramePr>
          <p:cNvPr id="547928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4295123"/>
              </p:ext>
            </p:extLst>
          </p:nvPr>
        </p:nvGraphicFramePr>
        <p:xfrm>
          <a:off x="760021" y="1733796"/>
          <a:ext cx="7920842" cy="4239489"/>
        </p:xfrm>
        <a:graphic>
          <a:graphicData uri="http://schemas.openxmlformats.org/drawingml/2006/table">
            <a:tbl>
              <a:tblPr/>
              <a:tblGrid>
                <a:gridCol w="4687556"/>
                <a:gridCol w="3233286"/>
              </a:tblGrid>
              <a:tr h="1035772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1.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Աղոթել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5.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Պատրաստել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44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Առաջնորդել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6.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Հանդիպել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3.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Ընտրել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7.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Ներդնել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7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4.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Նվիրվել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8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.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Գնահատել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951" y="0"/>
            <a:ext cx="9331552" cy="6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  <a:endParaRPr lang="en-US" sz="1400">
              <a:solidFill>
                <a:srgbClr val="4C0000"/>
              </a:solidFill>
              <a:latin typeface="Helvetica" pitchFamily="2" charset="0"/>
              <a:ea typeface="ＭＳ Ｐゴシック" pitchFamily="-107" charset="-128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52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pic>
        <p:nvPicPr>
          <p:cNvPr id="43013" name="Picture 6" descr="Building Leaders 1-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752600"/>
            <a:ext cx="434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Building Leaders Ki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600" y="812800"/>
            <a:ext cx="396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10" y="-1"/>
            <a:ext cx="9155710" cy="68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53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  <a:endParaRPr lang="en-US" sz="1400">
              <a:solidFill>
                <a:srgbClr val="4C0000"/>
              </a:solidFill>
              <a:latin typeface="Helvetica" pitchFamily="2" charset="0"/>
              <a:ea typeface="ＭＳ Ｐゴシック" pitchFamily="-107" charset="-128"/>
            </a:endParaRPr>
          </a:p>
        </p:txBody>
      </p:sp>
      <p:pic>
        <p:nvPicPr>
          <p:cNvPr id="44037" name="Picture 11" descr="Parent Fuel sil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100" y="687388"/>
            <a:ext cx="3162300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3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4 – Build Leaders</a:t>
            </a:r>
          </a:p>
        </p:txBody>
      </p:sp>
      <p:pic>
        <p:nvPicPr>
          <p:cNvPr id="45060" name="Picture 6" descr="PF product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372350" y="589915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53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6286500" y="381000"/>
            <a:ext cx="2524125" cy="2095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1100">
                <a:solidFill>
                  <a:srgbClr val="4C0000"/>
                </a:solidFill>
                <a:latin typeface="Helvetica" pitchFamily="2" charset="0"/>
              </a:rPr>
              <a:t>Դաս 4 – Բարձրացրու առաջնորդներ</a:t>
            </a:r>
            <a:endParaRPr lang="ru-RU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11150" y="22860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5</a:t>
            </a:r>
            <a:endParaRPr lang="en-US" sz="2000" i="1">
              <a:solidFill>
                <a:srgbClr val="4C0000"/>
              </a:solidFill>
              <a:latin typeface="Helvetica" pitchFamily="2" charset="0"/>
            </a:endParaRPr>
          </a:p>
        </p:txBody>
      </p:sp>
      <p:pic>
        <p:nvPicPr>
          <p:cNvPr id="46085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83125" y="4250175"/>
            <a:ext cx="89183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r>
              <a:rPr lang="en-US" sz="2800" dirty="0" smtClean="0">
                <a:solidFill>
                  <a:srgbClr val="800000"/>
                </a:solidFill>
                <a:latin typeface="Helvetica" pitchFamily="2" charset="0"/>
              </a:rPr>
              <a:t>`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800000"/>
                </a:solidFill>
                <a:latin typeface="Arial" charset="0"/>
              </a:rPr>
              <a:t>___________________</a:t>
            </a:r>
            <a:endParaRPr lang="en-US" sz="2800" dirty="0">
              <a:solidFill>
                <a:srgbClr val="8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800000"/>
                </a:solidFill>
                <a:latin typeface="Helvetica" pitchFamily="2" charset="0"/>
              </a:rPr>
              <a:t>աշակերտել</a:t>
            </a:r>
            <a:r>
              <a:rPr lang="en-US" sz="2800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երիտասարդներին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ովքեր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կփորձառեն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կյանքի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փոփոխություն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կդառնան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կյանք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փոխողներ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sz="28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74750" y="2095500"/>
            <a:ext cx="736360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rgbClr val="800000"/>
                </a:solidFill>
                <a:latin typeface="Arial" charset="0"/>
              </a:rPr>
              <a:t>Աշակերտի</a:t>
            </a:r>
            <a:r>
              <a:rPr lang="hy-AM" sz="3600" b="1" dirty="0">
                <a:solidFill>
                  <a:srgbClr val="800000"/>
                </a:solidFill>
                <a:latin typeface="Sylfaen" pitchFamily="18" charset="0"/>
              </a:rPr>
              <a:t>՛</a:t>
            </a:r>
            <a:r>
              <a:rPr lang="en-US" sz="3600" b="1" dirty="0">
                <a:solidFill>
                  <a:srgbClr val="800000"/>
                </a:solidFill>
                <a:latin typeface="Arial" charset="0"/>
              </a:rPr>
              <a:t>ր  </a:t>
            </a:r>
            <a:r>
              <a:rPr lang="en-US" sz="3600" b="1" dirty="0" err="1">
                <a:solidFill>
                  <a:srgbClr val="800000"/>
                </a:solidFill>
                <a:latin typeface="Arial" charset="0"/>
              </a:rPr>
              <a:t>երիտասարդներին</a:t>
            </a:r>
            <a:endParaRPr lang="en-US" sz="36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5 – Աշակերտիր ուսանողներին</a:t>
            </a:r>
            <a:endParaRPr lang="en-US" sz="200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13757" y="1189509"/>
            <a:ext cx="849685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ts val="3000"/>
              </a:spcBef>
            </a:pP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en-US" sz="4400" dirty="0" err="1">
                <a:solidFill>
                  <a:srgbClr val="800000"/>
                </a:solidFill>
                <a:latin typeface="Arial Armenian" pitchFamily="34" charset="0"/>
              </a:rPr>
              <a:t>±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ս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աշակերտում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ուսանողներին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ովքեր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կփորձառեն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կյանքի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փոփոխություն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կդառնան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կյանք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փոխողներ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sz="44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5 – Աշակերտիր ուսանողներին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363599" y="763921"/>
            <a:ext cx="8413751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Արդ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որդյակս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զորացիր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այն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շնորհքով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Հիսուս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Քրիստոսումն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է: Եվ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այն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բաները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որոնք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ինձնից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լսեցիր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շատ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վկաներով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հավատարիմ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մարդկանց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հանձնիր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որպեսզի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նրանք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էլ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կարող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լինեն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ուրիշներին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սովորեցնել</a:t>
            </a:r>
            <a:r>
              <a:rPr lang="en-US" b="1" dirty="0" smtClean="0">
                <a:solidFill>
                  <a:srgbClr val="800000"/>
                </a:solidFill>
                <a:latin typeface="Arial Armenian" pitchFamily="34" charset="0"/>
              </a:rPr>
              <a:t>¦</a:t>
            </a:r>
            <a:r>
              <a:rPr lang="en-US" dirty="0" smtClean="0">
                <a:solidFill>
                  <a:srgbClr val="800000"/>
                </a:solidFill>
                <a:latin typeface="Helvetica" pitchFamily="2" charset="0"/>
              </a:rPr>
              <a:t>:  </a:t>
            </a:r>
            <a:r>
              <a:rPr lang="en-US" b="1" dirty="0" smtClean="0">
                <a:solidFill>
                  <a:srgbClr val="800000"/>
                </a:solidFill>
                <a:latin typeface="Helvetica" pitchFamily="2" charset="0"/>
              </a:rPr>
              <a:t>                   </a:t>
            </a:r>
            <a:r>
              <a:rPr lang="en-US" i="1" dirty="0" smtClean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2 </a:t>
            </a:r>
            <a:r>
              <a:rPr lang="en-US" i="1" dirty="0" err="1">
                <a:solidFill>
                  <a:srgbClr val="800000"/>
                </a:solidFill>
                <a:latin typeface="Helvetica" pitchFamily="2" charset="0"/>
              </a:rPr>
              <a:t>Տիմոթեոս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 2:1-2)</a:t>
            </a:r>
            <a:endParaRPr lang="en-US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lnSpc>
                <a:spcPct val="150000"/>
              </a:lnSpc>
            </a:pPr>
            <a:endParaRPr lang="en-US" sz="28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410450" y="5918200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59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466725" y="1152525"/>
            <a:ext cx="83629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Օ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¯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Իմ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ժողովուրդ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ուշադրություն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դարձրեք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Իմ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օրենքին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խոնարհեցրեք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ձեր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ականջը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Իմ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բերանի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խոսքերին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¦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:</a:t>
            </a:r>
          </a:p>
          <a:p>
            <a:pPr algn="l"/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Առակով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պիտի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բացեմ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Իմ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բերանը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հին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ժամանակի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խրթնաբանությունները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պիտի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հայտնեմ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¦:</a:t>
            </a:r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Որոնք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լսեցինք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 և 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իմացանք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, և 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մեր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հայրերը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մեզ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Arial Armenian" pitchFamily="34" charset="0"/>
              </a:rPr>
              <a:t>պատմեցին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¦:</a:t>
            </a:r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0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Մենք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չպիտի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պահենք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դրանք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որդիներից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հաջորդ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սերունդին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պիտի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պատմենք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Տիրոջ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փառավոր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գործերն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ու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Նրա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զորությունը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Նրա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արած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Helvetica" pitchFamily="2" charset="0"/>
              </a:rPr>
              <a:t>հրաշքները</a:t>
            </a:r>
            <a:r>
              <a:rPr lang="en-US" sz="2000" dirty="0">
                <a:solidFill>
                  <a:srgbClr val="800000"/>
                </a:solidFill>
                <a:latin typeface="Arial Armenian" pitchFamily="34" charset="0"/>
              </a:rPr>
              <a:t>¦: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					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                       </a:t>
            </a:r>
          </a:p>
          <a:p>
            <a:pPr algn="l"/>
            <a:endParaRPr lang="en-US" sz="2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000" b="1" i="1" dirty="0">
                <a:solidFill>
                  <a:srgbClr val="800000"/>
                </a:solidFill>
                <a:latin typeface="Helvetica" pitchFamily="2" charset="0"/>
              </a:rPr>
              <a:t>(Սաղմոս78:1-4)</a:t>
            </a:r>
            <a:r>
              <a:rPr lang="en-US" sz="2000" b="1" dirty="0">
                <a:solidFill>
                  <a:srgbClr val="800000"/>
                </a:solidFill>
                <a:latin typeface="Helvetica" pitchFamily="2" charset="0"/>
              </a:rPr>
              <a:t>	</a:t>
            </a:r>
            <a:endParaRPr lang="en-US" sz="2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/>
            <a:endParaRPr lang="en-US" sz="20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450850" y="1460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  <a:endParaRPr lang="en-US" sz="1600">
              <a:solidFill>
                <a:srgbClr val="4C0000"/>
              </a:solidFill>
              <a:latin typeface="Helvetica" pitchFamily="2" charset="0"/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5" name="Picture 9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5 – Աշակերտիր ուսանողներին</a:t>
            </a:r>
          </a:p>
        </p:txBody>
      </p:sp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403750" y="72831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Աշակերտության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սկզբունքները</a:t>
            </a:r>
            <a:endParaRPr lang="en-US" sz="44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83126" y="1652488"/>
            <a:ext cx="98446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1.  </a:t>
            </a:r>
            <a:r>
              <a:rPr lang="en-US" sz="2800" b="1" dirty="0" err="1">
                <a:solidFill>
                  <a:srgbClr val="800000"/>
                </a:solidFill>
                <a:latin typeface="Arial" charset="0"/>
              </a:rPr>
              <a:t>Ընդունել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</a:p>
          <a:p>
            <a:pPr algn="l"/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  </a:t>
            </a:r>
            <a:r>
              <a:rPr lang="en-US" sz="2800" i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Դու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որդյակս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զորացիր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Հիսուս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Քրիստոսի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շնորհքով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:</a:t>
            </a:r>
            <a:r>
              <a:rPr lang="en-US" sz="2800" i="1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549896" name="Text Box 8"/>
          <p:cNvSpPr txBox="1">
            <a:spLocks noChangeArrowheads="1"/>
          </p:cNvSpPr>
          <p:nvPr/>
        </p:nvSpPr>
        <p:spPr bwMode="auto">
          <a:xfrm>
            <a:off x="126682" y="2991692"/>
            <a:ext cx="85304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2.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Փոխհարաբերություններ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    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դու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 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ես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Պողոս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Տիմոթեոս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549897" name="Text Box 9"/>
          <p:cNvSpPr txBox="1">
            <a:spLocks noChangeArrowheads="1"/>
          </p:cNvSpPr>
          <p:nvPr/>
        </p:nvSpPr>
        <p:spPr bwMode="auto">
          <a:xfrm>
            <a:off x="190000" y="4446839"/>
            <a:ext cx="51453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3.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Արտացոլում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    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վստահություն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...</a:t>
            </a:r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Pages 60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9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9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98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9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9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98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98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5" grpId="0" autoUpdateAnimBg="0"/>
      <p:bldP spid="549896" grpId="0" autoUpdateAnimBg="0"/>
      <p:bldP spid="54989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9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5 – Աշակերտիր ուսանողներին</a:t>
            </a:r>
          </a:p>
        </p:txBody>
      </p:sp>
      <p:sp>
        <p:nvSpPr>
          <p:cNvPr id="595973" name="Text Box 5"/>
          <p:cNvSpPr txBox="1">
            <a:spLocks noChangeArrowheads="1"/>
          </p:cNvSpPr>
          <p:nvPr/>
        </p:nvSpPr>
        <p:spPr bwMode="auto">
          <a:xfrm>
            <a:off x="237500" y="599706"/>
            <a:ext cx="99851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Աշակերտության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սկզբունքները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… </a:t>
            </a:r>
            <a:endParaRPr lang="en-US" sz="4400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defRPr/>
            </a:pPr>
            <a:r>
              <a:rPr lang="en-US" sz="2800" b="1" dirty="0" err="1" smtClean="0">
                <a:solidFill>
                  <a:srgbClr val="800000"/>
                </a:solidFill>
                <a:latin typeface="Helvetica" pitchFamily="2" charset="0"/>
              </a:rPr>
              <a:t>շարունակությունը</a:t>
            </a:r>
            <a:endParaRPr lang="en-US" sz="20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defRPr/>
            </a:pPr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143023" y="1941315"/>
            <a:ext cx="78735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4.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իրականություն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     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…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բազում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վկաներով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…</a:t>
            </a:r>
            <a:endParaRPr lang="en-US" sz="28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5977" name="Text Box 9"/>
          <p:cNvSpPr txBox="1">
            <a:spLocks noChangeArrowheads="1"/>
          </p:cNvSpPr>
          <p:nvPr/>
        </p:nvSpPr>
        <p:spPr bwMode="auto">
          <a:xfrm>
            <a:off x="178651" y="3107909"/>
            <a:ext cx="69472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5.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Ներգրավվել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նոր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մարդկանց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  <a:p>
            <a:pPr algn="l"/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    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վստահելի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</a:t>
            </a:r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224500" y="4414887"/>
            <a:ext cx="88363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6.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արտադրություն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   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դու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ինձ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վստահելի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մարդիկ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…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ուրիշներին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51208" name="Text Box 11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Pages  60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6" grpId="0" autoUpdateAnimBg="0"/>
      <p:bldP spid="595977" grpId="0" autoUpdateAnimBg="0"/>
      <p:bldP spid="59597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87350" y="12890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1400" dirty="0">
                <a:solidFill>
                  <a:srgbClr val="4C0000"/>
                </a:solidFill>
                <a:latin typeface="Helvetica" pitchFamily="2" charset="0"/>
              </a:rPr>
              <a:t> 5 – </a:t>
            </a:r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Աշակերտիր</a:t>
            </a:r>
            <a:r>
              <a:rPr lang="en-US" sz="1400" dirty="0">
                <a:solidFill>
                  <a:srgbClr val="4C0000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ուսանողներին</a:t>
            </a:r>
            <a:endParaRPr lang="en-US" sz="1400" dirty="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225634"/>
            <a:ext cx="9144000" cy="56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Աշակերտության</a:t>
            </a:r>
            <a:r>
              <a:rPr lang="en-US" sz="4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dirty="0" err="1">
                <a:solidFill>
                  <a:srgbClr val="800000"/>
                </a:solidFill>
                <a:latin typeface="Helvetica" pitchFamily="2" charset="0"/>
              </a:rPr>
              <a:t>սահմանումը</a:t>
            </a:r>
            <a:endParaRPr lang="en-US" sz="18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Առաջարկել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ուսանողներին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փոքր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խումբ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փոխհարաբերություն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կարգուկանոնով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հաշվետվությամբ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քաջալերանքով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որի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արդյունքը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կլինի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խթանումը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աճը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գործը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ծառայությունը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410450" y="5918200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60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4" name="Picture 1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5"/>
          <p:cNvSpPr>
            <a:spLocks noChangeArrowheads="1"/>
          </p:cNvSpPr>
          <p:nvPr/>
        </p:nvSpPr>
        <p:spPr bwMode="auto">
          <a:xfrm>
            <a:off x="4429125" y="3140075"/>
            <a:ext cx="755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53252" name="Text Box 28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5 – Աշակերտիր ուսանողներին</a:t>
            </a:r>
          </a:p>
        </p:txBody>
      </p:sp>
      <p:graphicFrame>
        <p:nvGraphicFramePr>
          <p:cNvPr id="61852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4108940"/>
              </p:ext>
            </p:extLst>
          </p:nvPr>
        </p:nvGraphicFramePr>
        <p:xfrm>
          <a:off x="1508146" y="1804433"/>
          <a:ext cx="8110847" cy="4192605"/>
        </p:xfrm>
        <a:graphic>
          <a:graphicData uri="http://schemas.openxmlformats.org/drawingml/2006/table">
            <a:tbl>
              <a:tblPr/>
              <a:tblGrid>
                <a:gridCol w="3408232"/>
                <a:gridCol w="4702615"/>
              </a:tblGrid>
              <a:tr h="1024317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Աղոթել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5.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Պատրաստել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8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Երազել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6.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Առաջնորդել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21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3.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Ընտրել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7.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Ներդնել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43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4.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Նվիրվել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8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.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Գնահատել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62" name="Text Box 52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Pages 61-62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53263" name="Text Box 53"/>
          <p:cNvSpPr txBox="1">
            <a:spLocks noChangeArrowheads="1"/>
          </p:cNvSpPr>
          <p:nvPr/>
        </p:nvSpPr>
        <p:spPr bwMode="auto">
          <a:xfrm>
            <a:off x="1156608" y="674223"/>
            <a:ext cx="6877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Գործնական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քայլեր</a:t>
            </a:r>
            <a:endParaRPr lang="en-US" sz="54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5 – Disciple Students</a:t>
            </a:r>
          </a:p>
        </p:txBody>
      </p:sp>
      <p:pic>
        <p:nvPicPr>
          <p:cNvPr id="54276" name="Picture 5" descr="MTM Seri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-565150"/>
            <a:ext cx="87884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9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63</a:t>
            </a:r>
            <a:b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</a:b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8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27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1275" y="973138"/>
            <a:ext cx="3079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113" y="977900"/>
            <a:ext cx="31559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endParaRPr lang="ru-RU" sz="200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55303" name="Text Box 3"/>
          <p:cNvSpPr txBox="1">
            <a:spLocks noChangeArrowheads="1"/>
          </p:cNvSpPr>
          <p:nvPr/>
        </p:nvSpPr>
        <p:spPr bwMode="auto">
          <a:xfrm>
            <a:off x="539750" y="4000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  <a:ea typeface="ＭＳ Ｐゴシック" pitchFamily="-107" charset="-128"/>
              </a:rPr>
              <a:t>Session 5 – Disciple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27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endParaRPr lang="ru-RU" sz="200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539750" y="4000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5 – Աշակերտիր ուսանողներին</a:t>
            </a:r>
          </a:p>
        </p:txBody>
      </p:sp>
      <p:pic>
        <p:nvPicPr>
          <p:cNvPr id="56326" name="Picture 6" descr="Life Happens (students bk)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025" y="815975"/>
            <a:ext cx="3122613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492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6</a:t>
            </a:r>
            <a:endParaRPr lang="en-US" sz="2000" i="1">
              <a:solidFill>
                <a:srgbClr val="4C0000"/>
              </a:solidFill>
              <a:latin typeface="Helvetica" pitchFamily="2" charset="0"/>
            </a:endParaRPr>
          </a:p>
        </p:txBody>
      </p:sp>
      <p:pic>
        <p:nvPicPr>
          <p:cNvPr id="57349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0" y="3940470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800000"/>
                </a:solidFill>
                <a:latin typeface="Helvetica" pitchFamily="2" charset="0"/>
              </a:rPr>
              <a:t>զինել</a:t>
            </a:r>
            <a:r>
              <a:rPr lang="en-US" sz="2800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և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մոբիլիզացնել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առաջնորդներին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ծնողներին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ուսանողներին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Հիսուս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Քրիստոսին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տանելու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ուսանողական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մշակույթի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մեջ</a:t>
            </a:r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1304924"/>
            <a:ext cx="9144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4400" b="1" dirty="0">
              <a:solidFill>
                <a:srgbClr val="9933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993300"/>
                </a:solidFill>
                <a:latin typeface="Arial" charset="0"/>
              </a:rPr>
              <a:t>Ուսումնասիրի</a:t>
            </a:r>
            <a:r>
              <a:rPr lang="hy-AM" b="1" dirty="0">
                <a:solidFill>
                  <a:srgbClr val="993300"/>
                </a:solidFill>
                <a:latin typeface="Sylfaen" pitchFamily="18" charset="0"/>
              </a:rPr>
              <a:t>՛</a:t>
            </a:r>
            <a:r>
              <a:rPr lang="en-US" b="1" dirty="0" smtClean="0">
                <a:solidFill>
                  <a:srgbClr val="993300"/>
                </a:solidFill>
                <a:latin typeface="Arial" charset="0"/>
              </a:rPr>
              <a:t>ր  </a:t>
            </a:r>
            <a:r>
              <a:rPr lang="en-US" b="1" dirty="0" err="1">
                <a:solidFill>
                  <a:srgbClr val="993300"/>
                </a:solidFill>
                <a:latin typeface="Arial" charset="0"/>
              </a:rPr>
              <a:t>երտասարդների</a:t>
            </a:r>
            <a:r>
              <a:rPr lang="en-US" b="1" dirty="0">
                <a:solidFill>
                  <a:srgbClr val="9933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charset="0"/>
              </a:rPr>
              <a:t>միջավայրը</a:t>
            </a:r>
            <a:endParaRPr lang="en-US" b="1" dirty="0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87350" y="247650"/>
            <a:ext cx="829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 6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707575" y="4667001"/>
            <a:ext cx="3871356" cy="1588"/>
          </a:xfrm>
          <a:prstGeom prst="line">
            <a:avLst/>
          </a:prstGeom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5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010" y="-166254"/>
            <a:ext cx="9365673" cy="70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6 – Ուսումնասիրիր մշակույթը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70205" y="1332934"/>
            <a:ext cx="88352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en-US" sz="3600" dirty="0" err="1">
                <a:solidFill>
                  <a:srgbClr val="800000"/>
                </a:solidFill>
                <a:latin typeface="Arial Armenian" pitchFamily="34" charset="0"/>
              </a:rPr>
              <a:t>±ս</a:t>
            </a:r>
            <a:r>
              <a:rPr lang="en-US" sz="36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Arial Armenian" pitchFamily="34" charset="0"/>
              </a:rPr>
              <a:t>զ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ինել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մոբիլիզացնել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առաջնորդներին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ծնողներին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ուսանողներին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Հիսուս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Քրիստոսին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տանելու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ուսանողական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մշակույթի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Helvetica" pitchFamily="2" charset="0"/>
              </a:rPr>
              <a:t>մեջ</a:t>
            </a:r>
            <a:r>
              <a:rPr lang="en-US" sz="3600" dirty="0">
                <a:solidFill>
                  <a:srgbClr val="800000"/>
                </a:solidFill>
                <a:latin typeface="Helvetica" pitchFamily="2" charset="0"/>
              </a:rPr>
              <a:t>: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38150" y="1123950"/>
            <a:ext cx="83629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Վասն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զի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վկայություն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հաստատեց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Հակոբի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մեջ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օրենք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դրեց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Իսրայելի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մեջ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որոնք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պատվիրեց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մեր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հայրերին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որպեսզի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սովորեցնեն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իրենց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որդիներին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¦: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Որպեսզի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հաջորդ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սերունդը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ծնվելու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տղաները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սրանք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իմանան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ու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իրենց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որդիներին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պատմեն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¦: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Նրանք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էլ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իրենց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հույսը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Աստծո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վրա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դնելով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չմոռանան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Աստծո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գործերը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այլ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Նրա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պատվիրանները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պահեն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¦: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r>
              <a:rPr lang="en-US" sz="2400" dirty="0">
                <a:solidFill>
                  <a:srgbClr val="800000"/>
                </a:solidFill>
                <a:latin typeface="Helvetica" pitchFamily="2" charset="0"/>
              </a:rPr>
              <a:t>						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(Սաղմոս78:5-7)</a:t>
            </a:r>
          </a:p>
        </p:txBody>
      </p:sp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450850" y="1460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  <a:endParaRPr lang="en-US" sz="1600">
              <a:solidFill>
                <a:srgbClr val="4C0000"/>
              </a:solidFill>
              <a:latin typeface="Helvetica" pitchFamily="2" charset="0"/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6" name="Picture 10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1174"/>
            <a:ext cx="9158897" cy="68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6 – Ուսումնասիրիր մշակույթը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46100" y="769100"/>
            <a:ext cx="7327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en-US" sz="4800" dirty="0">
                <a:solidFill>
                  <a:srgbClr val="993300"/>
                </a:solidFill>
                <a:latin typeface="Helvetica" pitchFamily="2" charset="0"/>
              </a:rPr>
              <a:t>Ի</a:t>
            </a:r>
            <a:r>
              <a:rPr lang="hy-AM" sz="4800" dirty="0">
                <a:solidFill>
                  <a:srgbClr val="993300"/>
                </a:solidFill>
                <a:latin typeface="Sylfaen" pitchFamily="18" charset="0"/>
              </a:rPr>
              <a:t>՞</a:t>
            </a:r>
            <a:r>
              <a:rPr lang="en-US" sz="4800" dirty="0" err="1">
                <a:solidFill>
                  <a:srgbClr val="993300"/>
                </a:solidFill>
                <a:latin typeface="Sylfaen" pitchFamily="18" charset="0"/>
              </a:rPr>
              <a:t>նչն</a:t>
            </a:r>
            <a:r>
              <a:rPr lang="en-US" sz="4800" dirty="0">
                <a:solidFill>
                  <a:srgbClr val="993300"/>
                </a:solidFill>
                <a:latin typeface="Sylfaen" pitchFamily="18" charset="0"/>
              </a:rPr>
              <a:t> է </a:t>
            </a:r>
            <a:r>
              <a:rPr lang="en-US" sz="4800" dirty="0" err="1">
                <a:solidFill>
                  <a:srgbClr val="993300"/>
                </a:solidFill>
                <a:latin typeface="Sylfaen" pitchFamily="18" charset="0"/>
              </a:rPr>
              <a:t>մղում</a:t>
            </a:r>
            <a:r>
              <a:rPr lang="en-US" sz="4800" dirty="0">
                <a:solidFill>
                  <a:srgbClr val="993300"/>
                </a:solidFill>
                <a:latin typeface="Sylfaen" pitchFamily="18" charset="0"/>
              </a:rPr>
              <a:t> </a:t>
            </a:r>
            <a:r>
              <a:rPr lang="en-US" sz="4800" dirty="0" err="1">
                <a:solidFill>
                  <a:srgbClr val="993300"/>
                </a:solidFill>
                <a:latin typeface="Sylfaen" pitchFamily="18" charset="0"/>
              </a:rPr>
              <a:t>մեզ</a:t>
            </a:r>
            <a:r>
              <a:rPr lang="en-US" sz="4800" dirty="0">
                <a:solidFill>
                  <a:srgbClr val="993300"/>
                </a:solidFill>
                <a:latin typeface="Sylfaen" pitchFamily="18" charset="0"/>
              </a:rPr>
              <a:t> </a:t>
            </a:r>
            <a:r>
              <a:rPr lang="en-US" sz="4800" dirty="0" err="1">
                <a:solidFill>
                  <a:srgbClr val="993300"/>
                </a:solidFill>
                <a:latin typeface="Sylfaen" pitchFamily="18" charset="0"/>
              </a:rPr>
              <a:t>գնալ</a:t>
            </a:r>
            <a:endParaRPr lang="en-US" sz="2000" dirty="0">
              <a:solidFill>
                <a:srgbClr val="993300"/>
              </a:solidFill>
              <a:latin typeface="Helvetica" pitchFamily="2" charset="0"/>
            </a:endParaRPr>
          </a:p>
        </p:txBody>
      </p:sp>
      <p:sp>
        <p:nvSpPr>
          <p:cNvPr id="378885" name="Text Box 5"/>
          <p:cNvSpPr txBox="1">
            <a:spLocks noChangeArrowheads="1"/>
          </p:cNvSpPr>
          <p:nvPr/>
        </p:nvSpPr>
        <p:spPr bwMode="auto">
          <a:xfrm>
            <a:off x="83125" y="1738544"/>
            <a:ext cx="83483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6000" b="1" dirty="0">
                <a:solidFill>
                  <a:srgbClr val="993300"/>
                </a:solidFill>
                <a:latin typeface="Helvetica" pitchFamily="2" charset="0"/>
              </a:rPr>
              <a:t>.</a:t>
            </a:r>
            <a:r>
              <a:rPr lang="en-US" sz="28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993300"/>
                </a:solidFill>
                <a:latin typeface="Helvetica" pitchFamily="2" charset="0"/>
              </a:rPr>
              <a:t>Աստծո</a:t>
            </a:r>
            <a:r>
              <a:rPr lang="en-US" sz="28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993300"/>
                </a:solidFill>
                <a:latin typeface="Helvetica" pitchFamily="2" charset="0"/>
              </a:rPr>
              <a:t>սերն</a:t>
            </a:r>
            <a:r>
              <a:rPr lang="en-US" sz="2800" b="1" dirty="0">
                <a:solidFill>
                  <a:srgbClr val="993300"/>
                </a:solidFill>
                <a:latin typeface="Helvetica" pitchFamily="2" charset="0"/>
              </a:rPr>
              <a:t> է </a:t>
            </a:r>
            <a:r>
              <a:rPr lang="en-US" sz="2800" b="1" dirty="0" err="1">
                <a:solidFill>
                  <a:srgbClr val="993300"/>
                </a:solidFill>
                <a:latin typeface="Helvetica" pitchFamily="2" charset="0"/>
              </a:rPr>
              <a:t>խթանում</a:t>
            </a:r>
            <a:r>
              <a:rPr lang="en-US" sz="28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993300"/>
                </a:solidFill>
                <a:latin typeface="Helvetica" pitchFamily="2" charset="0"/>
              </a:rPr>
              <a:t>մեզ</a:t>
            </a:r>
            <a:r>
              <a:rPr lang="en-US" sz="28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i="1" dirty="0">
                <a:solidFill>
                  <a:srgbClr val="9933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993300"/>
                </a:solidFill>
                <a:latin typeface="Helvetica" pitchFamily="2" charset="0"/>
              </a:rPr>
              <a:t>Մարկոս</a:t>
            </a:r>
            <a:r>
              <a:rPr lang="en-US" sz="2400" i="1" dirty="0">
                <a:solidFill>
                  <a:srgbClr val="993300"/>
                </a:solidFill>
                <a:latin typeface="Helvetica" pitchFamily="2" charset="0"/>
              </a:rPr>
              <a:t> 6:34) </a:t>
            </a:r>
          </a:p>
        </p:txBody>
      </p:sp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83126" y="2755775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993300"/>
                </a:solidFill>
                <a:latin typeface="Helvetica" pitchFamily="2" charset="0"/>
              </a:rPr>
              <a:t>•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Հիսուսը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կանչում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է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մեզ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մեր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հարմարավետության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 smtClean="0">
                <a:solidFill>
                  <a:srgbClr val="993300"/>
                </a:solidFill>
                <a:latin typeface="Helvetica" pitchFamily="2" charset="0"/>
              </a:rPr>
              <a:t>վայրից</a:t>
            </a:r>
            <a:endParaRPr lang="en-US" sz="2400" b="1" dirty="0" smtClean="0">
              <a:solidFill>
                <a:srgbClr val="993300"/>
              </a:solidFill>
              <a:latin typeface="Helvetica" pitchFamily="2" charset="0"/>
            </a:endParaRPr>
          </a:p>
          <a:p>
            <a:pPr algn="l"/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	</a:t>
            </a:r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							</a:t>
            </a:r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1800" i="1" dirty="0">
                <a:solidFill>
                  <a:srgbClr val="993300"/>
                </a:solidFill>
                <a:latin typeface="Helvetica" pitchFamily="2" charset="0"/>
              </a:rPr>
              <a:t>(</a:t>
            </a:r>
            <a:r>
              <a:rPr lang="en-US" sz="1800" i="1" dirty="0" err="1">
                <a:solidFill>
                  <a:srgbClr val="993300"/>
                </a:solidFill>
                <a:latin typeface="Helvetica" pitchFamily="2" charset="0"/>
              </a:rPr>
              <a:t>Հովհ</a:t>
            </a:r>
            <a:r>
              <a:rPr lang="en-US" sz="1800" i="1" dirty="0">
                <a:solidFill>
                  <a:srgbClr val="993300"/>
                </a:solidFill>
                <a:latin typeface="Helvetica" pitchFamily="2" charset="0"/>
              </a:rPr>
              <a:t>. </a:t>
            </a:r>
            <a:r>
              <a:rPr lang="en-US" sz="2000" i="1" dirty="0">
                <a:solidFill>
                  <a:srgbClr val="993300"/>
                </a:solidFill>
                <a:latin typeface="Helvetica" pitchFamily="2" charset="0"/>
              </a:rPr>
              <a:t>20:21)</a:t>
            </a:r>
            <a:endParaRPr lang="en-US" sz="2400" i="1" dirty="0">
              <a:solidFill>
                <a:srgbClr val="993300"/>
              </a:solidFill>
              <a:latin typeface="Helvetica" pitchFamily="2" charset="0"/>
            </a:endParaRPr>
          </a:p>
        </p:txBody>
      </p:sp>
      <p:sp>
        <p:nvSpPr>
          <p:cNvPr id="378887" name="Text Box 7"/>
          <p:cNvSpPr txBox="1">
            <a:spLocks noChangeArrowheads="1"/>
          </p:cNvSpPr>
          <p:nvPr/>
        </p:nvSpPr>
        <p:spPr bwMode="auto">
          <a:xfrm>
            <a:off x="95000" y="3674250"/>
            <a:ext cx="9143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993300"/>
                </a:solidFill>
                <a:latin typeface="Helvetica" pitchFamily="2" charset="0"/>
              </a:rPr>
              <a:t>• 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Ուսանողներին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հասնելու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համար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պետք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է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գնանք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այնտեղ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, </a:t>
            </a:r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   </a:t>
            </a:r>
          </a:p>
          <a:p>
            <a:pPr algn="l"/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    </a:t>
            </a:r>
            <a:r>
              <a:rPr lang="en-US" sz="2400" b="1" dirty="0" err="1" smtClean="0">
                <a:solidFill>
                  <a:srgbClr val="993300"/>
                </a:solidFill>
                <a:latin typeface="Helvetica" pitchFamily="2" charset="0"/>
              </a:rPr>
              <a:t>որտեղ</a:t>
            </a:r>
            <a:r>
              <a:rPr lang="en-US" sz="2400" b="1" dirty="0" smtClean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նրանք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են</a:t>
            </a:r>
            <a:r>
              <a:rPr lang="en-US" sz="2400" i="1" dirty="0">
                <a:solidFill>
                  <a:srgbClr val="993300"/>
                </a:solidFill>
                <a:latin typeface="Helvetica" pitchFamily="2" charset="0"/>
              </a:rPr>
              <a:t>(Հովհ</a:t>
            </a:r>
            <a:r>
              <a:rPr lang="en-US" sz="2000" i="1" dirty="0">
                <a:solidFill>
                  <a:srgbClr val="993300"/>
                </a:solidFill>
                <a:latin typeface="Helvetica" pitchFamily="2" charset="0"/>
              </a:rPr>
              <a:t>1:14)</a:t>
            </a:r>
            <a:endParaRPr lang="en-US" sz="2800" i="1" dirty="0">
              <a:solidFill>
                <a:srgbClr val="993300"/>
              </a:solidFill>
              <a:latin typeface="Helvetica" pitchFamily="2" charset="0"/>
            </a:endParaRPr>
          </a:p>
        </p:txBody>
      </p:sp>
      <p:sp>
        <p:nvSpPr>
          <p:cNvPr id="378888" name="Text Box 8"/>
          <p:cNvSpPr txBox="1">
            <a:spLocks noChangeArrowheads="1"/>
          </p:cNvSpPr>
          <p:nvPr/>
        </p:nvSpPr>
        <p:spPr bwMode="auto">
          <a:xfrm>
            <a:off x="95000" y="4766096"/>
            <a:ext cx="82177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993300"/>
                </a:solidFill>
                <a:latin typeface="Helvetica" pitchFamily="2" charset="0"/>
              </a:rPr>
              <a:t>•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Ուսանողներն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անհավատալի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ցավ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993300"/>
                </a:solidFill>
                <a:latin typeface="Helvetica" pitchFamily="2" charset="0"/>
              </a:rPr>
              <a:t>ունեն</a:t>
            </a:r>
            <a:r>
              <a:rPr lang="en-US" sz="2400" b="1" dirty="0">
                <a:solidFill>
                  <a:srgbClr val="993300"/>
                </a:solidFill>
                <a:latin typeface="Helvetica" pitchFamily="2" charset="0"/>
              </a:rPr>
              <a:t>  </a:t>
            </a:r>
            <a:r>
              <a:rPr lang="en-US" sz="2400" i="1" dirty="0">
                <a:solidFill>
                  <a:srgbClr val="9933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993300"/>
                </a:solidFill>
                <a:latin typeface="Helvetica" pitchFamily="2" charset="0"/>
              </a:rPr>
              <a:t>Ղուկ</a:t>
            </a:r>
            <a:r>
              <a:rPr lang="en-US" sz="2400" i="1" dirty="0">
                <a:solidFill>
                  <a:srgbClr val="993300"/>
                </a:solidFill>
                <a:latin typeface="Helvetica" pitchFamily="2" charset="0"/>
              </a:rPr>
              <a:t>. 5:12-16)</a:t>
            </a:r>
            <a:endParaRPr lang="en-US" sz="2800" i="1" dirty="0">
              <a:solidFill>
                <a:srgbClr val="993300"/>
              </a:solidFill>
              <a:latin typeface="Helvetica" pitchFamily="2" charset="0"/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080166" y="5989450"/>
            <a:ext cx="27209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 dirty="0">
                <a:solidFill>
                  <a:srgbClr val="4C0000"/>
                </a:solidFill>
                <a:latin typeface="Arial MT" charset="0"/>
              </a:rPr>
              <a:t>Pages 70-71</a:t>
            </a:r>
            <a:endParaRPr lang="en-US" sz="1800" b="1" i="1" dirty="0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5" grpId="0" autoUpdateAnimBg="0"/>
      <p:bldP spid="378886" grpId="0" autoUpdateAnimBg="0"/>
      <p:bldP spid="378887" grpId="0" autoUpdateAnimBg="0"/>
      <p:bldP spid="378888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9" name="Picture 9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6 – Ուսումնասիրիր մշակույթը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58038" y="620639"/>
            <a:ext cx="90659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en-US" sz="6000" dirty="0">
                <a:solidFill>
                  <a:srgbClr val="800000"/>
                </a:solidFill>
                <a:latin typeface="Helvetica" pitchFamily="2" charset="0"/>
              </a:rPr>
              <a:t>Ի</a:t>
            </a:r>
            <a:r>
              <a:rPr lang="hy-AM" sz="6000" dirty="0">
                <a:solidFill>
                  <a:srgbClr val="800000"/>
                </a:solidFill>
                <a:latin typeface="Sylfaen" pitchFamily="18" charset="0"/>
              </a:rPr>
              <a:t>՞</a:t>
            </a:r>
            <a:r>
              <a:rPr lang="en-US" sz="6000" dirty="0" err="1">
                <a:solidFill>
                  <a:srgbClr val="800000"/>
                </a:solidFill>
                <a:latin typeface="Sylfaen" pitchFamily="18" charset="0"/>
              </a:rPr>
              <a:t>նչն</a:t>
            </a:r>
            <a:r>
              <a:rPr lang="en-US" sz="6000" dirty="0">
                <a:solidFill>
                  <a:srgbClr val="800000"/>
                </a:solidFill>
                <a:latin typeface="Sylfaen" pitchFamily="18" charset="0"/>
              </a:rPr>
              <a:t> է </a:t>
            </a:r>
            <a:r>
              <a:rPr lang="en-US" sz="6000" dirty="0" err="1">
                <a:solidFill>
                  <a:srgbClr val="800000"/>
                </a:solidFill>
                <a:latin typeface="Sylfaen" pitchFamily="18" charset="0"/>
              </a:rPr>
              <a:t>մղում</a:t>
            </a:r>
            <a:r>
              <a:rPr lang="en-US" sz="6000" dirty="0">
                <a:solidFill>
                  <a:srgbClr val="800000"/>
                </a:solidFill>
                <a:latin typeface="Sylfaen" pitchFamily="18" charset="0"/>
              </a:rPr>
              <a:t> </a:t>
            </a:r>
            <a:r>
              <a:rPr lang="en-US" sz="6000" dirty="0" err="1">
                <a:solidFill>
                  <a:srgbClr val="800000"/>
                </a:solidFill>
                <a:latin typeface="Sylfaen" pitchFamily="18" charset="0"/>
              </a:rPr>
              <a:t>մեզ</a:t>
            </a:r>
            <a:r>
              <a:rPr lang="en-US" sz="6000" dirty="0">
                <a:solidFill>
                  <a:srgbClr val="800000"/>
                </a:solidFill>
                <a:latin typeface="Helvetica" pitchFamily="2" charset="0"/>
              </a:rPr>
              <a:t>. . . </a:t>
            </a:r>
          </a:p>
          <a:p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շարունակությունը</a:t>
            </a:r>
            <a:endParaRPr lang="en-US" sz="48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84865" y="2371498"/>
            <a:ext cx="880975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Ուսանողները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պետք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իմանան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Մեկը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հոգում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իրենց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մասին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000" i="1" dirty="0" err="1">
                <a:solidFill>
                  <a:srgbClr val="800000"/>
                </a:solidFill>
                <a:latin typeface="Helvetica" pitchFamily="2" charset="0"/>
              </a:rPr>
              <a:t>Ղուկ</a:t>
            </a:r>
            <a:r>
              <a:rPr lang="en-US" sz="2000" i="1" dirty="0">
                <a:solidFill>
                  <a:srgbClr val="800000"/>
                </a:solidFill>
                <a:latin typeface="Helvetica" pitchFamily="2" charset="0"/>
              </a:rPr>
              <a:t>. 15:1-2)</a:t>
            </a:r>
            <a:r>
              <a:rPr lang="en-US" sz="20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endParaRPr lang="en-US" sz="36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11875" y="3724985"/>
            <a:ext cx="9274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•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Ուսանողները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Հիսուսի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կարիքն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ունեն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i="1" dirty="0" err="1">
                <a:solidFill>
                  <a:srgbClr val="800000"/>
                </a:solidFill>
                <a:latin typeface="Helvetica" pitchFamily="2" charset="0"/>
              </a:rPr>
              <a:t>Հովհ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 17:3)</a:t>
            </a:r>
          </a:p>
        </p:txBody>
      </p:sp>
      <p:sp>
        <p:nvSpPr>
          <p:cNvPr id="379911" name="Text Box 7"/>
          <p:cNvSpPr txBox="1">
            <a:spLocks noChangeArrowheads="1"/>
          </p:cNvSpPr>
          <p:nvPr/>
        </p:nvSpPr>
        <p:spPr bwMode="auto">
          <a:xfrm>
            <a:off x="54850" y="4611344"/>
            <a:ext cx="7878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• 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Հիսուսն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արդեն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այնտեղ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է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(Մատթ.28:7,10)</a:t>
            </a:r>
            <a:endParaRPr lang="en-US" sz="36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6412675" y="5918200"/>
            <a:ext cx="238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 dirty="0">
                <a:solidFill>
                  <a:srgbClr val="4C0000"/>
                </a:solidFill>
                <a:latin typeface="Arial MT" charset="0"/>
              </a:rPr>
              <a:t>Pages 71-72</a:t>
            </a:r>
            <a:endParaRPr lang="en-US" sz="1800" b="1" i="1" dirty="0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9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9" grpId="0" autoUpdateAnimBg="0"/>
      <p:bldP spid="379910" grpId="0" autoUpdateAnimBg="0"/>
      <p:bldP spid="379911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 dirty="0" err="1">
                <a:solidFill>
                  <a:srgbClr val="800000"/>
                </a:solidFill>
                <a:latin typeface="Helvetica" pitchFamily="2" charset="0"/>
              </a:rPr>
              <a:t>Դաս</a:t>
            </a:r>
            <a:r>
              <a:rPr lang="en-US" sz="1600" dirty="0">
                <a:solidFill>
                  <a:srgbClr val="800000"/>
                </a:solidFill>
                <a:latin typeface="Helvetica" pitchFamily="2" charset="0"/>
              </a:rPr>
              <a:t> 6 – </a:t>
            </a:r>
            <a:r>
              <a:rPr lang="en-US" sz="1600" dirty="0" err="1">
                <a:solidFill>
                  <a:srgbClr val="800000"/>
                </a:solidFill>
                <a:latin typeface="Helvetica" pitchFamily="2" charset="0"/>
              </a:rPr>
              <a:t>Ուսումնասիրիր</a:t>
            </a:r>
            <a:r>
              <a:rPr lang="en-US" sz="1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Helvetica" pitchFamily="2" charset="0"/>
              </a:rPr>
              <a:t>ուսանողական</a:t>
            </a:r>
            <a:r>
              <a:rPr lang="en-US" sz="16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Helvetica" pitchFamily="2" charset="0"/>
              </a:rPr>
              <a:t>մշակույթը</a:t>
            </a:r>
            <a:endParaRPr lang="en-US" sz="16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53989" name="Text Box 5"/>
          <p:cNvSpPr txBox="1">
            <a:spLocks noChangeArrowheads="1"/>
          </p:cNvSpPr>
          <p:nvPr/>
        </p:nvSpPr>
        <p:spPr bwMode="auto">
          <a:xfrm>
            <a:off x="951221" y="893619"/>
            <a:ext cx="7391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Գործնական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քայլեր</a:t>
            </a:r>
            <a:endParaRPr lang="en-US" sz="44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53990" name="Text Box 6"/>
          <p:cNvSpPr txBox="1">
            <a:spLocks noChangeArrowheads="1"/>
          </p:cNvSpPr>
          <p:nvPr/>
        </p:nvSpPr>
        <p:spPr bwMode="auto">
          <a:xfrm>
            <a:off x="47508" y="1853889"/>
            <a:ext cx="90608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1.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Աղոթիր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բարեհաճություն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գտնելու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համար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Գործք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2:47)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71249" y="2619514"/>
            <a:ext cx="9084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400" dirty="0">
                <a:solidFill>
                  <a:srgbClr val="800000"/>
                </a:solidFill>
                <a:latin typeface="Arial" charset="0"/>
              </a:rPr>
              <a:t>2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</a:rPr>
              <a:t>. </a:t>
            </a:r>
            <a:r>
              <a:rPr lang="en-US" sz="2800" b="1" dirty="0" err="1">
                <a:solidFill>
                  <a:srgbClr val="800000"/>
                </a:solidFill>
                <a:latin typeface="Arial" charset="0"/>
              </a:rPr>
              <a:t>Կամուրջ</a:t>
            </a:r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charset="0"/>
              </a:rPr>
              <a:t>կառուցիր—Ճանաչիր</a:t>
            </a:r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charset="0"/>
              </a:rPr>
              <a:t>դպրոցական</a:t>
            </a:r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charset="0"/>
              </a:rPr>
              <a:t>մշակույթը</a:t>
            </a:r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    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                                     </a:t>
            </a:r>
            <a:r>
              <a:rPr lang="en-US" sz="2800" i="1" dirty="0" smtClean="0">
                <a:solidFill>
                  <a:srgbClr val="800000"/>
                </a:solidFill>
                <a:latin typeface="Arial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Arial" charset="0"/>
              </a:rPr>
              <a:t>Գործք</a:t>
            </a:r>
            <a:r>
              <a:rPr lang="en-US" sz="2800" i="1" dirty="0">
                <a:solidFill>
                  <a:srgbClr val="800000"/>
                </a:solidFill>
                <a:latin typeface="Arial" charset="0"/>
              </a:rPr>
              <a:t> 17:16)</a:t>
            </a:r>
            <a:r>
              <a:rPr lang="en-US" sz="2800" b="1" dirty="0">
                <a:solidFill>
                  <a:srgbClr val="800000"/>
                </a:solidFill>
                <a:latin typeface="Arial" charset="0"/>
              </a:rPr>
              <a:t>	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04824" y="3893587"/>
            <a:ext cx="8663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3.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Անցիր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կամուջը-խոսիր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տնօրենի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Helvetica" pitchFamily="2" charset="0"/>
              </a:rPr>
              <a:t>հետ</a:t>
            </a:r>
            <a:r>
              <a:rPr lang="en-US" sz="28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(Եփես.6:7)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553993" name="Text Box 9"/>
          <p:cNvSpPr txBox="1">
            <a:spLocks noChangeArrowheads="1"/>
          </p:cNvSpPr>
          <p:nvPr/>
        </p:nvSpPr>
        <p:spPr bwMode="auto">
          <a:xfrm>
            <a:off x="92949" y="4737814"/>
            <a:ext cx="8976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4.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Կամուրջը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բաց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պահիր-ծառայիր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դպրոցին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(Կող.3:23-24)</a:t>
            </a:r>
          </a:p>
        </p:txBody>
      </p:sp>
      <p:sp>
        <p:nvSpPr>
          <p:cNvPr id="62473" name="Text Box 13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Pages 73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9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9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90" grpId="0" autoUpdateAnimBg="0"/>
      <p:bldP spid="553991" grpId="0" autoUpdateAnimBg="0"/>
      <p:bldP spid="553992" grpId="0" autoUpdateAnimBg="0"/>
      <p:bldP spid="553993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7" name="Picture 9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6 – Ուսումնասիրիր ուսանողական մշակույթը</a:t>
            </a:r>
          </a:p>
        </p:txBody>
      </p:sp>
      <p:sp>
        <p:nvSpPr>
          <p:cNvPr id="600068" name="Text Box 4"/>
          <p:cNvSpPr txBox="1">
            <a:spLocks noChangeArrowheads="1"/>
          </p:cNvSpPr>
          <p:nvPr/>
        </p:nvSpPr>
        <p:spPr bwMode="auto">
          <a:xfrm>
            <a:off x="914400" y="945738"/>
            <a:ext cx="739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Գործնական</a:t>
            </a:r>
            <a:r>
              <a:rPr lang="en-US" sz="36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քայլեր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600073" name="Text Box 9"/>
          <p:cNvSpPr txBox="1">
            <a:spLocks noChangeArrowheads="1"/>
          </p:cNvSpPr>
          <p:nvPr/>
        </p:nvSpPr>
        <p:spPr bwMode="auto">
          <a:xfrm>
            <a:off x="387350" y="2104901"/>
            <a:ext cx="8756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5.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Ուսանողների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հետ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փոխհարաբերություն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Helvetica" pitchFamily="2" charset="0"/>
              </a:rPr>
              <a:t>հաստատիր</a:t>
            </a:r>
            <a:r>
              <a:rPr lang="en-US" sz="2800" b="1" dirty="0" smtClean="0">
                <a:solidFill>
                  <a:srgbClr val="800000"/>
                </a:solidFill>
                <a:latin typeface="Helvetica" pitchFamily="2" charset="0"/>
              </a:rPr>
              <a:t>    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Հովհ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 4:1-42)</a:t>
            </a:r>
          </a:p>
        </p:txBody>
      </p:sp>
      <p:sp>
        <p:nvSpPr>
          <p:cNvPr id="600075" name="Text Box 11"/>
          <p:cNvSpPr txBox="1">
            <a:spLocks noChangeArrowheads="1"/>
          </p:cNvSpPr>
          <p:nvPr/>
        </p:nvSpPr>
        <p:spPr bwMode="auto">
          <a:xfrm>
            <a:off x="237501" y="336309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6. 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Մոբիլիզացրու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կամավորներին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և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ծնողներին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/>
            </a:r>
            <a:b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</a:b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    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Կող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 4:7-15)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600076" name="Text Box 12"/>
          <p:cNvSpPr txBox="1">
            <a:spLocks noChangeArrowheads="1"/>
          </p:cNvSpPr>
          <p:nvPr/>
        </p:nvSpPr>
        <p:spPr bwMode="auto">
          <a:xfrm>
            <a:off x="272716" y="4458237"/>
            <a:ext cx="8724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buFontTx/>
              <a:buAutoNum type="arabicPeriod" startAt="7"/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Մոբիլիզացրու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Helvetica" pitchFamily="2" charset="0"/>
              </a:rPr>
              <a:t>ուսանողներին</a:t>
            </a:r>
            <a:r>
              <a:rPr lang="en-US" sz="2800" b="1" dirty="0" smtClean="0">
                <a:solidFill>
                  <a:srgbClr val="800000"/>
                </a:solidFill>
                <a:latin typeface="Helvetica" pitchFamily="2" charset="0"/>
              </a:rPr>
              <a:t>    </a:t>
            </a:r>
            <a:r>
              <a:rPr lang="en-US" sz="2800" i="1" dirty="0" smtClean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 smtClean="0">
                <a:solidFill>
                  <a:srgbClr val="800000"/>
                </a:solidFill>
                <a:latin typeface="Helvetica" pitchFamily="2" charset="0"/>
              </a:rPr>
              <a:t>Գործք</a:t>
            </a:r>
            <a:r>
              <a:rPr lang="en-US" sz="2800" i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5:41-42)</a:t>
            </a:r>
            <a:endParaRPr lang="en-US" sz="2800" b="1" i="1" dirty="0">
              <a:solidFill>
                <a:srgbClr val="800000"/>
              </a:solidFill>
              <a:latin typeface="Helvetica" pitchFamily="2" charset="0"/>
            </a:endParaRPr>
          </a:p>
          <a:p>
            <a:pPr algn="l"/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63496" name="Text Box 13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Pages 74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0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0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00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BB9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3" grpId="0" autoUpdateAnimBg="0"/>
      <p:bldP spid="600075" grpId="0" autoUpdateAnimBg="0"/>
      <p:bldP spid="600076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6 – Ուսումնասիրիր մշակույթը</a:t>
            </a:r>
          </a:p>
        </p:txBody>
      </p:sp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7372350" y="591820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75</a:t>
            </a: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pic>
        <p:nvPicPr>
          <p:cNvPr id="64517" name="Picture 5" descr="Penetrating The Campu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200" y="754580"/>
            <a:ext cx="32258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082"/>
            <a:ext cx="9239003" cy="69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6 – Ուսումնասիրիր ուսանողական մշակույթը</a:t>
            </a: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7372350" y="591820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  <a:ea typeface="ＭＳ Ｐゴシック" pitchFamily="-107" charset="-128"/>
              </a:rPr>
              <a:t>Page 75</a:t>
            </a:r>
            <a:endParaRPr lang="en-US" sz="1800" b="1" i="1">
              <a:solidFill>
                <a:srgbClr val="4C0000"/>
              </a:solidFill>
              <a:latin typeface="Arial MT" charset="0"/>
              <a:ea typeface="ＭＳ Ｐゴシック" pitchFamily="-107" charset="-128"/>
            </a:endParaRPr>
          </a:p>
        </p:txBody>
      </p:sp>
      <p:pic>
        <p:nvPicPr>
          <p:cNvPr id="65541" name="Picture 5" descr="Taking Your Campus For Chr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144" y="555625"/>
            <a:ext cx="316071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2000">
                <a:solidFill>
                  <a:srgbClr val="4C0000"/>
                </a:solidFill>
                <a:latin typeface="Helvetica" pitchFamily="2" charset="0"/>
              </a:rPr>
              <a:t>Session 7</a:t>
            </a:r>
          </a:p>
        </p:txBody>
      </p:sp>
      <p:pic>
        <p:nvPicPr>
          <p:cNvPr id="66565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0" y="4090265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2800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800000"/>
                </a:solidFill>
                <a:latin typeface="Helvetica" pitchFamily="2" charset="0"/>
              </a:rPr>
              <a:t>երկայացնել</a:t>
            </a:r>
            <a:r>
              <a:rPr lang="en-US" sz="2800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Հիսուսին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մշակույթին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համապատասխան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ավետարանչության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հնարավորություններ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ստեղծելով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որին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ուսանողները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կարող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հրավիրել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իրենց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անհավատ</a:t>
            </a:r>
            <a:r>
              <a:rPr lang="en-US" sz="28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Helvetica" pitchFamily="2" charset="0"/>
              </a:rPr>
              <a:t>ընկերներին</a:t>
            </a:r>
            <a:endParaRPr lang="en-US" sz="28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" y="1669765"/>
            <a:ext cx="934588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 smtClean="0">
                <a:solidFill>
                  <a:srgbClr val="800000"/>
                </a:solidFill>
                <a:latin typeface="Arial" charset="0"/>
              </a:rPr>
              <a:t>Ավետարանչության</a:t>
            </a:r>
            <a:r>
              <a:rPr lang="en-US" sz="3600" dirty="0" smtClean="0">
                <a:solidFill>
                  <a:srgbClr val="800000"/>
                </a:solidFill>
                <a:latin typeface="Arial" charset="0"/>
              </a:rPr>
              <a:t>     </a:t>
            </a:r>
            <a:r>
              <a:rPr lang="en-US" sz="3600" dirty="0" err="1">
                <a:solidFill>
                  <a:srgbClr val="800000"/>
                </a:solidFill>
                <a:latin typeface="Arial" charset="0"/>
              </a:rPr>
              <a:t>հնարավորություններ</a:t>
            </a:r>
            <a:r>
              <a:rPr lang="en-US" sz="36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800000"/>
                </a:solidFill>
                <a:latin typeface="Arial" charset="0"/>
              </a:rPr>
              <a:t>ստեղծիր</a:t>
            </a:r>
            <a:r>
              <a:rPr lang="en-US" sz="3600" dirty="0">
                <a:solidFill>
                  <a:srgbClr val="800000"/>
                </a:solidFill>
                <a:latin typeface="Arial" charset="0"/>
              </a:rPr>
              <a:t> </a:t>
            </a:r>
            <a:endParaRPr lang="en-US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492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7</a:t>
            </a:r>
            <a:endParaRPr lang="en-US" sz="1600" i="1">
              <a:solidFill>
                <a:srgbClr val="4C0000"/>
              </a:solidFill>
              <a:latin typeface="Helvetica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707575" y="4667001"/>
            <a:ext cx="3871356" cy="1588"/>
          </a:xfrm>
          <a:prstGeom prst="line">
            <a:avLst/>
          </a:prstGeom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 rot="10790500" flipV="1">
            <a:off x="684213" y="1173163"/>
            <a:ext cx="7832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Հիսուսը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շրջում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էր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բոլոր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քաղաքներն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ու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գյուղերը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նրանց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ժողովարանների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մեջ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սովորեցնում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էր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քարոզում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էր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արքայության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ավետարանը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և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բժշկում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էր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բոլոր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ախտերն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ու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բոլոր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հիվանդությունները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ժողովրդի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մեջ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: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Ժողովուրդները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տեսնելով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նրանց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խղջաց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վասն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զի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հոգնած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ու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ցիրուցան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եղած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էին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հովիվ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չունեցող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ոչխարների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պես:Այն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ժամանակ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ասաց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Իր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</a:rPr>
              <a:t>աշակերտներին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. 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§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Հունձքը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շատ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է,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բայց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մշակները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`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քիչ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¦: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Ուստի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աղաչեցեք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հունձքի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Տիրոջը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որ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մշակներ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հանի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Իր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հունձքի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 Armenian" pitchFamily="34" charset="0"/>
              </a:rPr>
              <a:t>համար</a:t>
            </a:r>
            <a:r>
              <a:rPr lang="en-US" sz="2400" dirty="0">
                <a:solidFill>
                  <a:srgbClr val="800000"/>
                </a:solidFill>
                <a:latin typeface="Arial Armenian" pitchFamily="34" charset="0"/>
              </a:rPr>
              <a:t>:</a:t>
            </a:r>
            <a:endParaRPr lang="en-US" sz="2400" dirty="0">
              <a:solidFill>
                <a:srgbClr val="800000"/>
              </a:solidFill>
              <a:latin typeface="Arial MT" charset="0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381500" y="4562475"/>
            <a:ext cx="3733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rgbClr val="4C0000"/>
                </a:solidFill>
                <a:latin typeface="Arial" charset="0"/>
              </a:rPr>
              <a:t>Մատթեոս 9:35</a:t>
            </a:r>
            <a:r>
              <a:rPr lang="en-US" sz="1800" b="1">
                <a:solidFill>
                  <a:srgbClr val="4C0000"/>
                </a:solidFill>
                <a:latin typeface="Arial MT" charset="0"/>
              </a:rPr>
              <a:t>-</a:t>
            </a:r>
            <a:r>
              <a:rPr lang="en-US" sz="2400" b="1">
                <a:solidFill>
                  <a:srgbClr val="4C0000"/>
                </a:solidFill>
                <a:latin typeface="Arial MT" charset="0"/>
              </a:rPr>
              <a:t>38</a:t>
            </a:r>
            <a:br>
              <a:rPr lang="en-US" sz="2400" b="1">
                <a:solidFill>
                  <a:srgbClr val="4C0000"/>
                </a:solidFill>
                <a:latin typeface="Arial MT" charset="0"/>
              </a:rPr>
            </a:br>
            <a:endParaRPr lang="en-US" sz="1800" b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450850" y="1460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  <a:endParaRPr lang="en-US" sz="1600">
              <a:solidFill>
                <a:srgbClr val="4C0000"/>
              </a:solidFill>
              <a:latin typeface="Helvetica" pitchFamily="2" charset="0"/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7 – Ավետարանչության համար հնարավորություններ ստեղծիր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 b="1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0" y="1384460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en-US" dirty="0" err="1">
                <a:solidFill>
                  <a:srgbClr val="800000"/>
                </a:solidFill>
                <a:latin typeface="Arial Armenian" pitchFamily="34" charset="0"/>
              </a:rPr>
              <a:t>±ս</a:t>
            </a:r>
            <a:r>
              <a:rPr lang="en-US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ներկայացնել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Հիսուսին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`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մշակույթին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համապատասխան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ավետարանչության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հնարավորություններ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ստեղծելով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որին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ուսանողները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կարող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են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հրավիրել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իրենց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անհավատ</a:t>
            </a:r>
            <a:r>
              <a:rPr lang="en-US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" pitchFamily="2" charset="0"/>
              </a:rPr>
              <a:t>ընկերներին</a:t>
            </a: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2" name="Picture 10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7 – Ավետարանչության համար հնարավորություններ ստեղծիր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257300" y="838200"/>
            <a:ext cx="6810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en-US" sz="5400" dirty="0" err="1">
                <a:solidFill>
                  <a:srgbClr val="800000"/>
                </a:solidFill>
                <a:latin typeface="Helvetica" pitchFamily="2" charset="0"/>
              </a:rPr>
              <a:t>Չորս</a:t>
            </a:r>
            <a:r>
              <a:rPr lang="en-US" sz="5400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5400" dirty="0" err="1">
                <a:solidFill>
                  <a:srgbClr val="800000"/>
                </a:solidFill>
                <a:latin typeface="Helvetica" pitchFamily="2" charset="0"/>
              </a:rPr>
              <a:t>Հատկանիշներ</a:t>
            </a:r>
            <a:endParaRPr lang="en-US" sz="2400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80933" name="Text Box 5"/>
          <p:cNvSpPr txBox="1">
            <a:spLocks noChangeArrowheads="1"/>
          </p:cNvSpPr>
          <p:nvPr/>
        </p:nvSpPr>
        <p:spPr bwMode="auto">
          <a:xfrm>
            <a:off x="165388" y="1847724"/>
            <a:ext cx="944592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1.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Հիսուսը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պետք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լինի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ուշադրության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կենտրոնում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i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400" i="1" dirty="0" err="1">
                <a:solidFill>
                  <a:srgbClr val="800000"/>
                </a:solidFill>
                <a:latin typeface="Helvetica" pitchFamily="2" charset="0"/>
              </a:rPr>
              <a:t>Մարկ</a:t>
            </a:r>
            <a:r>
              <a:rPr lang="en-US" sz="2400" i="1" dirty="0">
                <a:solidFill>
                  <a:srgbClr val="800000"/>
                </a:solidFill>
                <a:latin typeface="Helvetica" pitchFamily="2" charset="0"/>
              </a:rPr>
              <a:t>. 1:40-45)</a:t>
            </a:r>
            <a:endParaRPr lang="en-US" sz="2800" i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80934" name="Text Box 6"/>
          <p:cNvSpPr txBox="1">
            <a:spLocks noChangeArrowheads="1"/>
          </p:cNvSpPr>
          <p:nvPr/>
        </p:nvSpPr>
        <p:spPr bwMode="auto">
          <a:xfrm>
            <a:off x="113189" y="2706249"/>
            <a:ext cx="8907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2.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Մարդիկ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խանդավառությամբ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կլցվեն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Մարկ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 4:1)</a:t>
            </a:r>
          </a:p>
        </p:txBody>
      </p:sp>
      <p:sp>
        <p:nvSpPr>
          <p:cNvPr id="380935" name="Text Box 7"/>
          <p:cNvSpPr txBox="1">
            <a:spLocks noChangeArrowheads="1"/>
          </p:cNvSpPr>
          <p:nvPr/>
        </p:nvSpPr>
        <p:spPr bwMode="auto">
          <a:xfrm>
            <a:off x="89438" y="3493649"/>
            <a:ext cx="89714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buFontTx/>
              <a:buAutoNum type="arabicPeriod" startAt="3"/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Հավատացյալները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կցանկանան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որ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իրենց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անհավատ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ընկերները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հանդիպեն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Հիսուսին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  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Ղուկ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 5:27-29)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380936" name="Text Box 8"/>
          <p:cNvSpPr txBox="1">
            <a:spLocks noChangeArrowheads="1"/>
          </p:cNvSpPr>
          <p:nvPr/>
        </p:nvSpPr>
        <p:spPr bwMode="auto">
          <a:xfrm>
            <a:off x="122713" y="4915049"/>
            <a:ext cx="8438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/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4.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Կյանքերը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հավիտյան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Helvetica" pitchFamily="2" charset="0"/>
              </a:rPr>
              <a:t>կփոխվեն</a:t>
            </a:r>
            <a:r>
              <a:rPr lang="en-US" sz="2800" b="1" dirty="0" smtClean="0">
                <a:solidFill>
                  <a:srgbClr val="800000"/>
                </a:solidFill>
                <a:latin typeface="Helvetica" pitchFamily="2" charset="0"/>
              </a:rPr>
              <a:t>     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(</a:t>
            </a:r>
            <a:r>
              <a:rPr lang="en-US" sz="2800" i="1" dirty="0" err="1">
                <a:solidFill>
                  <a:srgbClr val="800000"/>
                </a:solidFill>
                <a:latin typeface="Helvetica" pitchFamily="2" charset="0"/>
              </a:rPr>
              <a:t>Մատթ</a:t>
            </a:r>
            <a:r>
              <a:rPr lang="en-US" sz="2800" i="1" dirty="0">
                <a:solidFill>
                  <a:srgbClr val="800000"/>
                </a:solidFill>
                <a:latin typeface="Helvetica" pitchFamily="2" charset="0"/>
              </a:rPr>
              <a:t>. 20:29-34)</a:t>
            </a:r>
            <a:endParaRPr lang="en-US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7372350" y="591820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81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CFD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3" grpId="0" autoUpdateAnimBg="0"/>
      <p:bldP spid="380934" grpId="0" autoUpdateAnimBg="0"/>
      <p:bldP spid="380935" grpId="0" autoUpdateAnimBg="0"/>
      <p:bldP spid="380936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7 – Ավետարանչության համար հնարավորություններ ստեղծիր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82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285017" y="849424"/>
            <a:ext cx="801584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en-US" sz="5400" b="1" dirty="0" err="1">
                <a:solidFill>
                  <a:srgbClr val="800000"/>
                </a:solidFill>
                <a:latin typeface="Helvetica" pitchFamily="2" charset="0"/>
              </a:rPr>
              <a:t>Երկու</a:t>
            </a:r>
            <a:r>
              <a:rPr lang="en-US" sz="5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5400" b="1" dirty="0" err="1">
                <a:solidFill>
                  <a:srgbClr val="800000"/>
                </a:solidFill>
                <a:latin typeface="Helvetica" pitchFamily="2" charset="0"/>
              </a:rPr>
              <a:t>հեռանկար</a:t>
            </a:r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</a:pPr>
            <a:r>
              <a:rPr lang="en-US" sz="4400" dirty="0" smtClean="0">
                <a:solidFill>
                  <a:srgbClr val="800000"/>
                </a:solidFill>
                <a:latin typeface="Helvetica" pitchFamily="2" charset="0"/>
              </a:rPr>
              <a:t>     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#1.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Կենտրոնացիր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Հիսուսի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 smtClean="0">
                <a:solidFill>
                  <a:srgbClr val="800000"/>
                </a:solidFill>
                <a:latin typeface="Helvetica" pitchFamily="2" charset="0"/>
              </a:rPr>
              <a:t>վրա</a:t>
            </a:r>
            <a:endParaRPr lang="en-US" sz="4000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</a:pP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</a:pP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    #2. 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Իմացիր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7350" y="8140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Դաս</a:t>
            </a:r>
            <a:r>
              <a:rPr lang="en-US" sz="1400" dirty="0">
                <a:solidFill>
                  <a:srgbClr val="4C0000"/>
                </a:solidFill>
                <a:latin typeface="Helvetica" pitchFamily="2" charset="0"/>
              </a:rPr>
              <a:t> 7 – </a:t>
            </a:r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Ավետարանչության</a:t>
            </a:r>
            <a:r>
              <a:rPr lang="en-US" sz="1400" dirty="0">
                <a:solidFill>
                  <a:srgbClr val="4C0000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համար</a:t>
            </a:r>
            <a:r>
              <a:rPr lang="en-US" sz="1400" dirty="0">
                <a:solidFill>
                  <a:srgbClr val="4C0000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հնարավորություններ</a:t>
            </a:r>
            <a:r>
              <a:rPr lang="en-US" sz="1400" dirty="0">
                <a:solidFill>
                  <a:srgbClr val="4C0000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C0000"/>
                </a:solidFill>
                <a:latin typeface="Helvetica" pitchFamily="2" charset="0"/>
              </a:rPr>
              <a:t>ստեղծիր</a:t>
            </a:r>
            <a:endParaRPr lang="en-US" sz="1400" dirty="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589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83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591295" y="-220186"/>
            <a:ext cx="5177640" cy="59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371600" indent="-4572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en-US" sz="1000" b="1" dirty="0">
              <a:solidFill>
                <a:srgbClr val="800000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00000"/>
                </a:solidFill>
                <a:latin typeface="Helvetica" pitchFamily="2" charset="0"/>
              </a:rPr>
              <a:t>5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Տարբերակ</a:t>
            </a:r>
            <a:endParaRPr lang="en-US" sz="54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3600" b="1" dirty="0" err="1" smtClean="0">
                <a:solidFill>
                  <a:srgbClr val="800000"/>
                </a:solidFill>
                <a:latin typeface="Helvetica" pitchFamily="2" charset="0"/>
              </a:rPr>
              <a:t>Վերցրու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Ստեղծիր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Գնիր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Վարձակալիր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3600" b="1" dirty="0" err="1">
                <a:solidFill>
                  <a:srgbClr val="800000"/>
                </a:solidFill>
                <a:latin typeface="Helvetica" pitchFamily="2" charset="0"/>
              </a:rPr>
              <a:t>Միացրու</a:t>
            </a:r>
            <a:endParaRPr lang="en-US" sz="3600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1536700" y="2705100"/>
            <a:ext cx="635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-136562" y="911268"/>
            <a:ext cx="9084623" cy="44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914400" indent="-457200">
              <a:defRPr sz="3200">
                <a:solidFill>
                  <a:schemeClr val="tx1"/>
                </a:solidFill>
                <a:latin typeface="Times"/>
              </a:defRPr>
            </a:lvl2pPr>
            <a:lvl3pPr marL="1371600" indent="-4572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Շարքով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դասավորիր</a:t>
            </a: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</a:pPr>
            <a:endParaRPr lang="en-US" sz="9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Նպատակ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5.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Գաղափարներ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Թիրախ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	6.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Միջոցներ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Թեմա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		7.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Արտադրություն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  <a:buFontTx/>
              <a:buAutoNum type="arabicPeriod"/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Վերջնակետ</a:t>
            </a:r>
            <a:endParaRPr lang="en-US" sz="2800" b="1" dirty="0">
              <a:solidFill>
                <a:srgbClr val="800000"/>
              </a:solidFill>
              <a:latin typeface="Helvetica" pitchFamily="2" charset="0"/>
            </a:endParaRPr>
          </a:p>
          <a:p>
            <a:pPr lvl="2" algn="l">
              <a:spcBef>
                <a:spcPct val="50000"/>
              </a:spcBef>
            </a:pPr>
            <a:endParaRPr lang="en-US" sz="14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spcBef>
                <a:spcPct val="50000"/>
              </a:spcBef>
            </a:pP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…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որից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հետո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թիմդ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առաջնորդիր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նույն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ուղղությամբ</a:t>
            </a:r>
            <a:r>
              <a:rPr lang="en-US" sz="2400" b="1" i="1" dirty="0">
                <a:solidFill>
                  <a:srgbClr val="80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387350" y="247650"/>
            <a:ext cx="8362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endParaRPr lang="ru-RU" sz="2000">
              <a:solidFill>
                <a:srgbClr val="4C0000"/>
              </a:solidFill>
              <a:latin typeface="Helvetica" pitchFamily="2" charset="0"/>
            </a:endParaRPr>
          </a:p>
        </p:txBody>
      </p: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539750" y="2857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7 – Ավետարանչության համար հնարավորություններ ստեղծիր</a:t>
            </a: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84-85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409700" y="1140688"/>
            <a:ext cx="82533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Հիշիր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Աստծո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Helvetica" pitchFamily="2" charset="0"/>
              </a:rPr>
              <a:t>նպատակը</a:t>
            </a:r>
            <a:r>
              <a:rPr lang="en-US" sz="4400" b="1" dirty="0">
                <a:solidFill>
                  <a:srgbClr val="800000"/>
                </a:solidFill>
                <a:latin typeface="Helvetica" pitchFamily="2" charset="0"/>
              </a:rPr>
              <a:t>`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Հասնել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յուրաքանչյուր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համալսարանի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յուրաքանչյուր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ուսանողին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որպեսզի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նա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ունենա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կյանք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փոխող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փոխհարաբերություն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Հիսուսի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հետ</a:t>
            </a: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539750" y="4000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7 – Ավետարանչության համար հնարավորություններ ստեղծիր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85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400">
                <a:solidFill>
                  <a:srgbClr val="4C0000"/>
                </a:solidFill>
                <a:latin typeface="Helvetica" pitchFamily="2" charset="0"/>
              </a:rPr>
              <a:t>Դաս 7 – Ավետարանչության համար հնարավորություններ ստեղծիր</a:t>
            </a:r>
          </a:p>
        </p:txBody>
      </p:sp>
      <p:pic>
        <p:nvPicPr>
          <p:cNvPr id="74756" name="Picture 6" descr="ME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95350"/>
            <a:ext cx="3086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7372350" y="591820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86</a:t>
            </a: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P_slide_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67" name="Text Box 3"/>
          <p:cNvSpPr txBox="1">
            <a:spLocks noChangeArrowheads="1"/>
          </p:cNvSpPr>
          <p:nvPr/>
        </p:nvSpPr>
        <p:spPr bwMode="auto">
          <a:xfrm>
            <a:off x="8" y="4207167"/>
            <a:ext cx="907274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rgbClr val="800000"/>
                </a:solidFill>
                <a:latin typeface="Arial" charset="0"/>
              </a:rPr>
              <a:t>Նպատակը</a:t>
            </a:r>
            <a:endParaRPr lang="en-US" b="1" dirty="0" smtClean="0">
              <a:solidFill>
                <a:srgbClr val="800000"/>
              </a:solidFill>
              <a:latin typeface="Arial" charset="0"/>
            </a:endParaRPr>
          </a:p>
          <a:p>
            <a:endParaRPr lang="en-US" dirty="0" smtClean="0">
              <a:solidFill>
                <a:srgbClr val="800000"/>
              </a:solidFill>
              <a:latin typeface="Arial" charset="0"/>
            </a:endParaRPr>
          </a:p>
          <a:p>
            <a:r>
              <a:rPr lang="en-US" dirty="0" err="1" smtClean="0">
                <a:solidFill>
                  <a:srgbClr val="800000"/>
                </a:solidFill>
                <a:latin typeface="Arial" charset="0"/>
              </a:rPr>
              <a:t>բացահայտել</a:t>
            </a:r>
            <a:r>
              <a:rPr lang="en-US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Աստծո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բացառիկ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ծրագիրը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Քրիստոսակենտրոն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երիտասարդական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ծառայության</a:t>
            </a:r>
            <a:r>
              <a:rPr lang="en-US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" charset="0"/>
              </a:rPr>
              <a:t>համար</a:t>
            </a:r>
            <a:endParaRPr lang="en-US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5625" y="203765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Ժամանակն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 է </a:t>
            </a:r>
            <a:r>
              <a:rPr lang="en-US" sz="4000" b="1" dirty="0" err="1" smtClean="0">
                <a:solidFill>
                  <a:srgbClr val="800000"/>
                </a:solidFill>
                <a:latin typeface="Arial" charset="0"/>
              </a:rPr>
              <a:t>անցածն</a:t>
            </a:r>
            <a:r>
              <a:rPr lang="en-US" sz="40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ի </a:t>
            </a: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մի</a:t>
            </a:r>
            <a:r>
              <a:rPr lang="en-US" sz="40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Arial" charset="0"/>
              </a:rPr>
              <a:t>բերել</a:t>
            </a:r>
            <a:endParaRPr lang="en-US" sz="4000" b="1" dirty="0">
              <a:solidFill>
                <a:srgbClr val="8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707575" y="4975751"/>
            <a:ext cx="3871356" cy="1588"/>
          </a:xfrm>
          <a:prstGeom prst="line">
            <a:avLst/>
          </a:prstGeom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7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352550" y="2247900"/>
            <a:ext cx="367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61950" y="1170725"/>
            <a:ext cx="82772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Ինչպես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 smtClean="0">
                <a:solidFill>
                  <a:srgbClr val="800000"/>
                </a:solidFill>
                <a:latin typeface="Helvetica" pitchFamily="2" charset="0"/>
              </a:rPr>
              <a:t>պետք</a:t>
            </a:r>
            <a:r>
              <a:rPr lang="en-US" sz="40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է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ամբողջական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 smtClean="0">
                <a:solidFill>
                  <a:srgbClr val="800000"/>
                </a:solidFill>
                <a:latin typeface="Helvetica" pitchFamily="2" charset="0"/>
              </a:rPr>
              <a:t>գործի</a:t>
            </a:r>
            <a:r>
              <a:rPr lang="en-US" sz="4000" b="1" dirty="0" smtClean="0">
                <a:solidFill>
                  <a:srgbClr val="800000"/>
                </a:solidFill>
                <a:latin typeface="Helvetica" pitchFamily="2" charset="0"/>
              </a:rPr>
              <a:t> 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դնել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 smtClean="0">
                <a:solidFill>
                  <a:srgbClr val="800000"/>
                </a:solidFill>
                <a:latin typeface="Helvetica" pitchFamily="2" charset="0"/>
              </a:rPr>
              <a:t>քրիստոսակենտրոն</a:t>
            </a:r>
            <a:r>
              <a:rPr lang="en-US" sz="4000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 smtClean="0">
                <a:solidFill>
                  <a:srgbClr val="800000"/>
                </a:solidFill>
                <a:latin typeface="Helvetica" pitchFamily="2" charset="0"/>
              </a:rPr>
              <a:t>երիտասարդական</a:t>
            </a:r>
            <a:r>
              <a:rPr lang="en-US" sz="4000" b="1" dirty="0" smtClean="0">
                <a:solidFill>
                  <a:srgbClr val="800000"/>
                </a:solidFill>
                <a:latin typeface="Helvetica" pitchFamily="2" charset="0"/>
              </a:rPr>
              <a:t> 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ծառայության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</a:rPr>
              <a:t>ծրագիրը</a:t>
            </a:r>
            <a:endParaRPr lang="en-US" sz="40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7350" y="2476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28650" y="1219200"/>
            <a:ext cx="7400925" cy="31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Ինչպե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±ս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կսահմանես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այս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բառերը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` 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ըստ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այսօրվա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 Armenian" pitchFamily="34" charset="0"/>
              </a:rPr>
              <a:t>երիտասարդական</a:t>
            </a:r>
            <a:r>
              <a:rPr lang="en-US" sz="2400" b="1" dirty="0">
                <a:solidFill>
                  <a:srgbClr val="800000"/>
                </a:solidFill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Arial Armenian" pitchFamily="34" charset="0"/>
              </a:rPr>
              <a:t>մշակույթի</a:t>
            </a:r>
            <a:endParaRPr lang="en-US" sz="2400" b="1" dirty="0" smtClean="0">
              <a:solidFill>
                <a:srgbClr val="800000"/>
              </a:solidFill>
              <a:latin typeface="Arial Armenian" pitchFamily="34" charset="0"/>
            </a:endParaRP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800000"/>
              </a:solidFill>
              <a:latin typeface="Arial Armenian" pitchFamily="34" charset="0"/>
            </a:endParaRPr>
          </a:p>
          <a:p>
            <a:pPr>
              <a:spcBef>
                <a:spcPct val="50000"/>
              </a:spcBef>
            </a:pPr>
            <a:endParaRPr lang="en-US" sz="5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Ընկճված</a:t>
            </a:r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Անօգնական</a:t>
            </a:r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Հոտ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առանց</a:t>
            </a:r>
            <a:r>
              <a:rPr lang="en-US" sz="24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Helvetica" pitchFamily="2" charset="0"/>
              </a:rPr>
              <a:t>հոտի</a:t>
            </a: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PP_slide_jesus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25" descr="session_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17" r="61250"/>
          <a:stretch>
            <a:fillRect/>
          </a:stretch>
        </p:blipFill>
        <p:spPr bwMode="auto">
          <a:xfrm>
            <a:off x="0" y="5727700"/>
            <a:ext cx="3543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7410450" y="5918200"/>
            <a:ext cx="1390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4C0000"/>
                </a:solidFill>
                <a:latin typeface="Arial MT" charset="0"/>
              </a:rPr>
              <a:t>Page 15</a:t>
            </a:r>
            <a:br>
              <a:rPr lang="en-US" sz="2400" i="1">
                <a:solidFill>
                  <a:srgbClr val="4C0000"/>
                </a:solidFill>
                <a:latin typeface="Arial MT" charset="0"/>
              </a:rPr>
            </a:br>
            <a:endParaRPr lang="en-US" sz="1800" b="1" i="1">
              <a:solidFill>
                <a:srgbClr val="4C0000"/>
              </a:solidFill>
              <a:latin typeface="Arial MT" charset="0"/>
            </a:endParaRPr>
          </a:p>
        </p:txBody>
      </p:sp>
      <p:pic>
        <p:nvPicPr>
          <p:cNvPr id="78854" name="Picture 6" descr="C:\Users\Tigran\Desktop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800" y="5523"/>
            <a:ext cx="9372600" cy="703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106878" y="305306"/>
            <a:ext cx="8716488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800000"/>
                </a:solidFill>
                <a:latin typeface="Helvetica" pitchFamily="2" charset="0"/>
              </a:rPr>
              <a:t>Հաջորդ</a:t>
            </a:r>
            <a:r>
              <a:rPr lang="en-US" sz="4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4800" b="1" dirty="0" err="1" smtClean="0">
                <a:solidFill>
                  <a:srgbClr val="800000"/>
                </a:solidFill>
                <a:latin typeface="Helvetica" pitchFamily="2" charset="0"/>
              </a:rPr>
              <a:t>քա</a:t>
            </a:r>
            <a:r>
              <a:rPr lang="en-US" sz="4800" b="1" dirty="0" err="1" smtClean="0">
                <a:solidFill>
                  <a:srgbClr val="800000"/>
                </a:solidFill>
                <a:latin typeface="Arial Armenian" pitchFamily="34" charset="0"/>
              </a:rPr>
              <a:t>±յլը</a:t>
            </a:r>
            <a:endParaRPr lang="en-US" sz="4800" b="1" dirty="0" smtClean="0">
              <a:solidFill>
                <a:srgbClr val="800000"/>
              </a:solidFill>
              <a:latin typeface="Arial Armenian" pitchFamily="34" charset="0"/>
            </a:endParaRPr>
          </a:p>
          <a:p>
            <a:pPr algn="l">
              <a:spcBef>
                <a:spcPct val="50000"/>
              </a:spcBef>
            </a:pPr>
            <a:endParaRPr lang="en-US" sz="1400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</a:pPr>
            <a:endParaRPr lang="en-US" sz="1400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</a:pPr>
            <a:endParaRPr lang="en-US" sz="1400" b="1" dirty="0" smtClean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b="1" dirty="0" err="1" smtClean="0">
                <a:solidFill>
                  <a:srgbClr val="800000"/>
                </a:solidFill>
                <a:latin typeface="Helvetica" pitchFamily="2" charset="0"/>
              </a:rPr>
              <a:t>Ավարտիր</a:t>
            </a:r>
            <a:r>
              <a:rPr lang="en-US" b="1" dirty="0" smtClean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քո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գործողության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ծրագիրը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(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էջ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91)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endParaRPr lang="en-US" b="1" dirty="0">
              <a:solidFill>
                <a:srgbClr val="800000"/>
              </a:solidFill>
              <a:latin typeface="Helvetica" pitchFamily="2" charset="0"/>
            </a:endParaRP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Կարդա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Arial LatArm" pitchFamily="34" charset="0"/>
              </a:rPr>
              <a:t>§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Ամենաշատ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տրվող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հարցերը</a:t>
            </a:r>
            <a:r>
              <a:rPr lang="en-US" b="1" dirty="0" smtClean="0">
                <a:solidFill>
                  <a:srgbClr val="800000"/>
                </a:solidFill>
                <a:latin typeface="Helvetica" pitchFamily="2" charset="0"/>
              </a:rPr>
              <a:t>»</a:t>
            </a:r>
          </a:p>
          <a:p>
            <a:pPr marL="0" indent="0" algn="l">
              <a:spcBef>
                <a:spcPct val="50000"/>
              </a:spcBef>
            </a:pP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Helvetica" pitchFamily="2" charset="0"/>
              </a:rPr>
              <a:t>    (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101-114 </a:t>
            </a:r>
            <a:r>
              <a:rPr lang="en-US" b="1" dirty="0" err="1">
                <a:solidFill>
                  <a:srgbClr val="800000"/>
                </a:solidFill>
                <a:latin typeface="Helvetica" pitchFamily="2" charset="0"/>
              </a:rPr>
              <a:t>էջեր</a:t>
            </a:r>
            <a:r>
              <a:rPr lang="en-US" b="1" dirty="0">
                <a:solidFill>
                  <a:srgbClr val="800000"/>
                </a:solidFill>
                <a:latin typeface="Helvetica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6" name="Picture 20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12" y="0"/>
            <a:ext cx="9153412" cy="68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54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571500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Սնի</a:t>
            </a:r>
            <a:r>
              <a:rPr lang="hy-AM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/>
              </a:rPr>
              <a:t>՛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ր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բջիջը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,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որ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բազմապատկվի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այն</a:t>
            </a:r>
            <a:endParaRPr lang="en-US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80900" name="Rectangle 31"/>
          <p:cNvSpPr>
            <a:spLocks noChangeArrowheads="1"/>
          </p:cNvSpPr>
          <p:nvPr/>
        </p:nvSpPr>
        <p:spPr bwMode="auto">
          <a:xfrm>
            <a:off x="4597400" y="28321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1" name="Rectangle 32"/>
          <p:cNvSpPr>
            <a:spLocks noChangeArrowheads="1"/>
          </p:cNvSpPr>
          <p:nvPr/>
        </p:nvSpPr>
        <p:spPr bwMode="auto">
          <a:xfrm rot="3237896">
            <a:off x="3797300" y="24257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2" name="Rectangle 33"/>
          <p:cNvSpPr>
            <a:spLocks noChangeArrowheads="1"/>
          </p:cNvSpPr>
          <p:nvPr/>
        </p:nvSpPr>
        <p:spPr bwMode="auto">
          <a:xfrm rot="18362104" flipH="1">
            <a:off x="5346700" y="24511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3" name="Rectangle 34"/>
          <p:cNvSpPr>
            <a:spLocks noChangeArrowheads="1"/>
          </p:cNvSpPr>
          <p:nvPr/>
        </p:nvSpPr>
        <p:spPr bwMode="auto">
          <a:xfrm>
            <a:off x="4610100" y="13462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4" name="Rectangle 35"/>
          <p:cNvSpPr>
            <a:spLocks noChangeArrowheads="1"/>
          </p:cNvSpPr>
          <p:nvPr/>
        </p:nvSpPr>
        <p:spPr bwMode="auto">
          <a:xfrm rot="3237896">
            <a:off x="3517900" y="41529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5" name="Rectangle 36"/>
          <p:cNvSpPr>
            <a:spLocks noChangeArrowheads="1"/>
          </p:cNvSpPr>
          <p:nvPr/>
        </p:nvSpPr>
        <p:spPr bwMode="auto">
          <a:xfrm rot="18362104" flipH="1">
            <a:off x="5638800" y="41529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6" name="Oval 30"/>
          <p:cNvSpPr>
            <a:spLocks noChangeArrowheads="1"/>
          </p:cNvSpPr>
          <p:nvPr/>
        </p:nvSpPr>
        <p:spPr bwMode="auto">
          <a:xfrm>
            <a:off x="4038600" y="1828800"/>
            <a:ext cx="1257300" cy="1257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7" name="Rectangle 38"/>
          <p:cNvSpPr>
            <a:spLocks noChangeArrowheads="1"/>
          </p:cNvSpPr>
          <p:nvPr/>
        </p:nvSpPr>
        <p:spPr bwMode="auto">
          <a:xfrm rot="3237896">
            <a:off x="1892300" y="46863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8" name="Rectangle 39"/>
          <p:cNvSpPr>
            <a:spLocks noChangeArrowheads="1"/>
          </p:cNvSpPr>
          <p:nvPr/>
        </p:nvSpPr>
        <p:spPr bwMode="auto">
          <a:xfrm rot="18362104" flipH="1">
            <a:off x="3441700" y="47117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09" name="Rectangle 40"/>
          <p:cNvSpPr>
            <a:spLocks noChangeArrowheads="1"/>
          </p:cNvSpPr>
          <p:nvPr/>
        </p:nvSpPr>
        <p:spPr bwMode="auto">
          <a:xfrm>
            <a:off x="2705100" y="36068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10" name="Oval 41"/>
          <p:cNvSpPr>
            <a:spLocks noChangeArrowheads="1"/>
          </p:cNvSpPr>
          <p:nvPr/>
        </p:nvSpPr>
        <p:spPr bwMode="auto">
          <a:xfrm>
            <a:off x="2133600" y="4089400"/>
            <a:ext cx="1257300" cy="1257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11" name="Rectangle 42"/>
          <p:cNvSpPr>
            <a:spLocks noChangeArrowheads="1"/>
          </p:cNvSpPr>
          <p:nvPr/>
        </p:nvSpPr>
        <p:spPr bwMode="auto">
          <a:xfrm rot="3237896">
            <a:off x="5588000" y="48006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12" name="Rectangle 43"/>
          <p:cNvSpPr>
            <a:spLocks noChangeArrowheads="1"/>
          </p:cNvSpPr>
          <p:nvPr/>
        </p:nvSpPr>
        <p:spPr bwMode="auto">
          <a:xfrm rot="18362104" flipH="1">
            <a:off x="7137400" y="48260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13" name="Rectangle 44"/>
          <p:cNvSpPr>
            <a:spLocks noChangeArrowheads="1"/>
          </p:cNvSpPr>
          <p:nvPr/>
        </p:nvSpPr>
        <p:spPr bwMode="auto">
          <a:xfrm>
            <a:off x="6400800" y="3721100"/>
            <a:ext cx="114300" cy="914400"/>
          </a:xfrm>
          <a:prstGeom prst="rect">
            <a:avLst/>
          </a:prstGeom>
          <a:solidFill>
            <a:srgbClr val="3B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14" name="Oval 45"/>
          <p:cNvSpPr>
            <a:spLocks noChangeArrowheads="1"/>
          </p:cNvSpPr>
          <p:nvPr/>
        </p:nvSpPr>
        <p:spPr bwMode="auto">
          <a:xfrm>
            <a:off x="5829300" y="4203700"/>
            <a:ext cx="1257300" cy="1257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  <p:sp>
        <p:nvSpPr>
          <p:cNvPr id="80915" name="Oval 29"/>
          <p:cNvSpPr>
            <a:spLocks noChangeArrowheads="1"/>
          </p:cNvSpPr>
          <p:nvPr/>
        </p:nvSpPr>
        <p:spPr bwMode="auto">
          <a:xfrm>
            <a:off x="3733800" y="3454400"/>
            <a:ext cx="1892300" cy="1892300"/>
          </a:xfrm>
          <a:prstGeom prst="ellipse">
            <a:avLst/>
          </a:prstGeom>
          <a:solidFill>
            <a:srgbClr val="3B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ea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9" name="Picture 49" descr="C:\Users\Tigran\Desktop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228600" y="95363"/>
            <a:ext cx="8648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Helvetica" pitchFamily="2" charset="0"/>
                <a:ea typeface="ＭＳ Ｐゴシック" pitchFamily="-107" charset="-128"/>
                <a:cs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  <a:ea typeface="ＭＳ Ｐゴシック" pitchFamily="-107" charset="-128"/>
                <a:cs typeface="Helvetica" pitchFamily="2" charset="0"/>
              </a:rPr>
              <a:t>Բազմացող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  <a:ea typeface="ＭＳ Ｐゴシック" pitchFamily="-107" charset="-128"/>
                <a:cs typeface="Helvetica" pitchFamily="2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Helvetica" pitchFamily="2" charset="0"/>
                <a:ea typeface="ＭＳ Ｐゴシック" pitchFamily="-107" charset="-128"/>
                <a:cs typeface="Helvetica" pitchFamily="2" charset="0"/>
              </a:rPr>
              <a:t>ծառայություն</a:t>
            </a:r>
            <a:r>
              <a:rPr lang="en-US" sz="4000" b="1" dirty="0">
                <a:solidFill>
                  <a:srgbClr val="800000"/>
                </a:solidFill>
                <a:latin typeface="Helvetica" pitchFamily="2" charset="0"/>
                <a:ea typeface="ＭＳ Ｐゴシック" pitchFamily="-107" charset="-128"/>
                <a:cs typeface="Helvetica" pitchFamily="2" charset="0"/>
              </a:rPr>
              <a:t> </a:t>
            </a:r>
          </a:p>
          <a:p>
            <a:endParaRPr lang="en-US" sz="2400" dirty="0">
              <a:solidFill>
                <a:srgbClr val="800000"/>
              </a:solidFill>
              <a:latin typeface="Helvetica" pitchFamily="2" charset="0"/>
              <a:ea typeface="ＭＳ Ｐゴシック" pitchFamily="-107" charset="-128"/>
              <a:cs typeface="Helvetica" pitchFamily="2" charset="0"/>
            </a:endParaRP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2727325" y="1581150"/>
            <a:ext cx="2457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endParaRPr lang="ru-RU">
              <a:solidFill>
                <a:srgbClr val="800000"/>
              </a:solidFill>
            </a:endParaRPr>
          </a:p>
        </p:txBody>
      </p:sp>
      <p:graphicFrame>
        <p:nvGraphicFramePr>
          <p:cNvPr id="487489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4966373"/>
              </p:ext>
            </p:extLst>
          </p:nvPr>
        </p:nvGraphicFramePr>
        <p:xfrm>
          <a:off x="700642" y="760024"/>
          <a:ext cx="8122724" cy="5028265"/>
        </p:xfrm>
        <a:graphic>
          <a:graphicData uri="http://schemas.openxmlformats.org/drawingml/2006/table">
            <a:tbl>
              <a:tblPr/>
              <a:tblGrid>
                <a:gridCol w="1421477"/>
                <a:gridCol w="3113711"/>
                <a:gridCol w="3587536"/>
              </a:tblGrid>
              <a:tr h="8753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Տարի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T="137146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Անդամներ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Members add</a:t>
                      </a:r>
                    </a:p>
                  </a:txBody>
                  <a:tcPr marT="137146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Աշակերտներ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Աշակերտների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ծառայություն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T="137146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0000"/>
                    </a:solidFill>
                  </a:tcPr>
                </a:tc>
              </a:tr>
              <a:tr h="5075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st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nd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5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rd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th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5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5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th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54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6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th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32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162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5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7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th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64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1,458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21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st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1,048,576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Helvetica" pitchFamily="2" charset="0"/>
                        </a:rPr>
                        <a:t>7,016,615,523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968" name="Text Box 66"/>
          <p:cNvSpPr txBox="1">
            <a:spLocks noChangeArrowheads="1"/>
          </p:cNvSpPr>
          <p:nvPr/>
        </p:nvSpPr>
        <p:spPr bwMode="auto">
          <a:xfrm>
            <a:off x="6858000" y="59182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i="1">
                <a:solidFill>
                  <a:srgbClr val="800000"/>
                </a:solidFill>
                <a:latin typeface="Arial MT" charset="0"/>
              </a:rPr>
              <a:t>Page 44</a:t>
            </a:r>
            <a:endParaRPr lang="en-US" sz="1800" b="1" i="1">
              <a:solidFill>
                <a:srgbClr val="800000"/>
              </a:solidFill>
              <a:latin typeface="Arial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4"/>
          <p:cNvSpPr txBox="1">
            <a:spLocks noChangeArrowheads="1"/>
          </p:cNvSpPr>
          <p:nvPr/>
        </p:nvSpPr>
        <p:spPr bwMode="auto">
          <a:xfrm>
            <a:off x="6248400" y="4876800"/>
            <a:ext cx="251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90488"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273050" algn="l"/>
              </a:tabLs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 eaLnBrk="1" hangingPunct="1">
              <a:spcBef>
                <a:spcPts val="300"/>
              </a:spcBef>
              <a:buFont typeface="Wingdings" pitchFamily="2" charset="2"/>
              <a:buChar char="è"/>
            </a:pP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Lead others through </a:t>
            </a:r>
            <a:r>
              <a:rPr lang="en-US" sz="1400" b="1" u="sng">
                <a:solidFill>
                  <a:schemeClr val="hlink"/>
                </a:solidFill>
                <a:latin typeface="Calibri" pitchFamily="34" charset="0"/>
              </a:rPr>
              <a:t>JFYM</a:t>
            </a:r>
          </a:p>
          <a:p>
            <a:pPr algn="l" eaLnBrk="1" hangingPunct="1">
              <a:spcBef>
                <a:spcPts val="300"/>
              </a:spcBef>
              <a:buFont typeface="Wingdings" pitchFamily="2" charset="2"/>
              <a:buChar char="è"/>
            </a:pP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Coach </a:t>
            </a:r>
            <a:r>
              <a:rPr lang="en-US" sz="1400" b="1" u="sng">
                <a:solidFill>
                  <a:schemeClr val="hlink"/>
                </a:solidFill>
                <a:latin typeface="Calibri" pitchFamily="34" charset="0"/>
              </a:rPr>
              <a:t>other church teams</a:t>
            </a:r>
          </a:p>
          <a:p>
            <a:pPr algn="l" eaLnBrk="1" hangingPunct="1">
              <a:spcBef>
                <a:spcPts val="300"/>
              </a:spcBef>
              <a:buFont typeface="Wingdings" pitchFamily="2" charset="2"/>
              <a:buChar char="è"/>
            </a:pP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Adopt a global cross-cultural </a:t>
            </a:r>
            <a:r>
              <a:rPr lang="en-US" sz="1400" b="1" u="sng">
                <a:solidFill>
                  <a:schemeClr val="hlink"/>
                </a:solidFill>
                <a:latin typeface="Calibri" pitchFamily="34" charset="0"/>
              </a:rPr>
              <a:t>mission</a:t>
            </a:r>
          </a:p>
          <a:p>
            <a:pPr algn="l" eaLnBrk="1" hangingPunct="1">
              <a:spcBef>
                <a:spcPts val="300"/>
              </a:spcBef>
              <a:buFont typeface="Wingdings" pitchFamily="2" charset="2"/>
              <a:buChar char="è"/>
            </a:pP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Recruit younger generation </a:t>
            </a:r>
            <a:r>
              <a:rPr lang="en-US" sz="1400" b="1" u="sng">
                <a:solidFill>
                  <a:schemeClr val="hlink"/>
                </a:solidFill>
                <a:latin typeface="Calibri" pitchFamily="34" charset="0"/>
              </a:rPr>
              <a:t>supporters</a:t>
            </a:r>
            <a:endParaRPr lang="en-US" sz="1400" b="1">
              <a:solidFill>
                <a:srgbClr val="953735"/>
              </a:solidFill>
              <a:latin typeface="Calibri" pitchFamily="34" charset="0"/>
            </a:endParaRPr>
          </a:p>
        </p:txBody>
      </p:sp>
      <p:pic>
        <p:nvPicPr>
          <p:cNvPr id="82947" name="Picture 3" descr="JFYM s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19075"/>
            <a:ext cx="5105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2"/>
          <p:cNvSpPr txBox="1">
            <a:spLocks noChangeArrowheads="1"/>
          </p:cNvSpPr>
          <p:nvPr/>
        </p:nvSpPr>
        <p:spPr bwMode="auto">
          <a:xfrm>
            <a:off x="1143000" y="4953000"/>
            <a:ext cx="1676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90488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 eaLnBrk="1" hangingPunct="1">
              <a:buFont typeface="Wingdings" pitchFamily="2" charset="2"/>
              <a:buChar char="è"/>
            </a:pP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Discover </a:t>
            </a:r>
            <a:r>
              <a:rPr lang="en-US" sz="1400" b="1" u="sng">
                <a:solidFill>
                  <a:srgbClr val="953735"/>
                </a:solidFill>
                <a:latin typeface="Calibri" pitchFamily="34" charset="0"/>
                <a:hlinkClick r:id="rId3"/>
              </a:rPr>
              <a:t>JFYM</a:t>
            </a:r>
            <a:endParaRPr lang="en-US" sz="1400" b="1" u="sng">
              <a:solidFill>
                <a:srgbClr val="953735"/>
              </a:solidFill>
              <a:latin typeface="Calibri" pitchFamily="34" charset="0"/>
            </a:endParaRPr>
          </a:p>
          <a:p>
            <a:pPr algn="l" eaLnBrk="1" hangingPunct="1">
              <a:buFont typeface="Wingdings" pitchFamily="2" charset="2"/>
              <a:buChar char="è"/>
            </a:pP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Attend </a:t>
            </a:r>
            <a:r>
              <a:rPr lang="en-US" sz="1400" b="1" u="sng">
                <a:solidFill>
                  <a:srgbClr val="953735"/>
                </a:solidFill>
                <a:latin typeface="Calibri" pitchFamily="34" charset="0"/>
                <a:hlinkClick r:id="rId4"/>
              </a:rPr>
              <a:t>Forum</a:t>
            </a:r>
            <a:r>
              <a:rPr lang="en-US" sz="1400" b="1">
                <a:solidFill>
                  <a:srgbClr val="953735"/>
                </a:solidFill>
                <a:latin typeface="Calibri" pitchFamily="34" charset="0"/>
              </a:rPr>
              <a:t> with your team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48025" y="838200"/>
            <a:ext cx="2466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953735"/>
                </a:solidFill>
                <a:latin typeface="Arial" charset="0"/>
              </a:rPr>
              <a:t>Բազմացող</a:t>
            </a:r>
            <a:r>
              <a:rPr lang="en-US" sz="1800" b="1" dirty="0">
                <a:solidFill>
                  <a:srgbClr val="953735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953735"/>
                </a:solidFill>
                <a:latin typeface="Arial" charset="0"/>
              </a:rPr>
              <a:t>տեսիլք</a:t>
            </a:r>
            <a:endParaRPr lang="en-US" sz="1800" b="1" dirty="0">
              <a:solidFill>
                <a:srgbClr val="953735"/>
              </a:solidFill>
              <a:latin typeface="Arial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875587870"/>
              </p:ext>
            </p:extLst>
          </p:nvPr>
        </p:nvGraphicFramePr>
        <p:xfrm>
          <a:off x="990600" y="1371600"/>
          <a:ext cx="7086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2951" name="TextBox 3"/>
          <p:cNvSpPr txBox="1">
            <a:spLocks noChangeArrowheads="1"/>
          </p:cNvSpPr>
          <p:nvPr/>
        </p:nvSpPr>
        <p:spPr bwMode="auto">
          <a:xfrm>
            <a:off x="3048000" y="4495800"/>
            <a:ext cx="2362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90488"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 eaLnBrk="1" hangingPunct="1">
              <a:buFont typeface="Wingdings" pitchFamily="2" charset="2"/>
              <a:buChar char="è"/>
            </a:pP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լրացնել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ՔԿԵԾ</a:t>
            </a:r>
            <a:r>
              <a:rPr lang="en-US" sz="1400" b="1" u="sng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1400" b="1" u="sng" dirty="0" err="1">
                <a:solidFill>
                  <a:schemeClr val="hlink"/>
                </a:solidFill>
                <a:latin typeface="Calibri" pitchFamily="34" charset="0"/>
              </a:rPr>
              <a:t>նոթատետրը</a:t>
            </a:r>
            <a:endParaRPr lang="en-US" sz="1400" b="1" u="sng" dirty="0">
              <a:solidFill>
                <a:schemeClr val="hlink"/>
              </a:solidFill>
              <a:latin typeface="Calibri" pitchFamily="34" charset="0"/>
            </a:endParaRPr>
          </a:p>
          <a:p>
            <a:pPr algn="l" eaLnBrk="1" hangingPunct="1">
              <a:buFont typeface="Wingdings" pitchFamily="2" charset="2"/>
              <a:buChar char="è"/>
            </a:pP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կարդա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/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լսիր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  <a:hlinkClick r:id="rId9"/>
              </a:rPr>
              <a:t>CD-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  <a:hlinkClick r:id="rId9"/>
              </a:rPr>
              <a:t>ներ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համացանցում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/</a:t>
            </a:r>
          </a:p>
          <a:p>
            <a:pPr algn="l" eaLnBrk="1" hangingPunct="1">
              <a:buFont typeface="Wingdings" pitchFamily="2" charset="2"/>
              <a:buChar char="è"/>
            </a:pPr>
            <a:r>
              <a:rPr lang="hy-AM" sz="1400" b="1" dirty="0">
                <a:solidFill>
                  <a:srgbClr val="953735"/>
                </a:solidFill>
                <a:latin typeface="Calibri" pitchFamily="34" charset="0"/>
              </a:rPr>
              <a:t>Կ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իրառել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գործողության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պլանը</a:t>
            </a:r>
            <a:endParaRPr lang="en-US" sz="1400" b="1" dirty="0">
              <a:solidFill>
                <a:srgbClr val="953735"/>
              </a:solidFill>
              <a:latin typeface="Calibri" pitchFamily="34" charset="0"/>
            </a:endParaRPr>
          </a:p>
          <a:p>
            <a:pPr algn="l" eaLnBrk="1" hangingPunct="1">
              <a:buFont typeface="Wingdings" pitchFamily="2" charset="2"/>
              <a:buChar char="è"/>
            </a:pPr>
            <a:r>
              <a:rPr lang="hy-AM" sz="1400" b="1" dirty="0">
                <a:solidFill>
                  <a:srgbClr val="953735"/>
                </a:solidFill>
                <a:latin typeface="Calibri" pitchFamily="34" charset="0"/>
              </a:rPr>
              <a:t>Կ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ապ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հաստատել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ավետարանչական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մարզման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ծրագրերի</a:t>
            </a: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953735"/>
                </a:solidFill>
                <a:latin typeface="Calibri" pitchFamily="34" charset="0"/>
              </a:rPr>
              <a:t>հետ</a:t>
            </a:r>
            <a:endParaRPr lang="en-US" sz="1400" b="1" u="sng" dirty="0">
              <a:solidFill>
                <a:schemeClr val="hlink"/>
              </a:solidFill>
              <a:latin typeface="Calibri" pitchFamily="34" charset="0"/>
            </a:endParaRPr>
          </a:p>
          <a:p>
            <a:pPr algn="l" eaLnBrk="1" hangingPunct="1">
              <a:buFont typeface="Wingdings" pitchFamily="2" charset="2"/>
              <a:buChar char="è"/>
            </a:pPr>
            <a:r>
              <a:rPr lang="en-US" sz="1400" b="1" dirty="0">
                <a:solidFill>
                  <a:srgbClr val="953735"/>
                </a:solidFill>
                <a:latin typeface="Calibri" pitchFamily="34" charset="0"/>
              </a:rPr>
              <a:t>Certify as an </a:t>
            </a:r>
            <a:r>
              <a:rPr lang="en-US" sz="1400" b="1" u="sng" dirty="0">
                <a:solidFill>
                  <a:schemeClr val="hlink"/>
                </a:solidFill>
                <a:latin typeface="Calibri" pitchFamily="34" charset="0"/>
              </a:rPr>
              <a:t>Eagle Leader</a:t>
            </a:r>
          </a:p>
        </p:txBody>
      </p:sp>
      <p:sp>
        <p:nvSpPr>
          <p:cNvPr id="82952" name="Rectangle 7"/>
          <p:cNvSpPr>
            <a:spLocks noChangeArrowheads="1"/>
          </p:cNvSpPr>
          <p:nvPr/>
        </p:nvSpPr>
        <p:spPr bwMode="auto">
          <a:xfrm>
            <a:off x="1764475" y="350044"/>
            <a:ext cx="5937662" cy="47312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1800" b="1" dirty="0" err="1">
                <a:solidFill>
                  <a:schemeClr val="bg1"/>
                </a:solidFill>
              </a:rPr>
              <a:t>Քրիստոսակենտրոն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երիտասարդական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ծառայություն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00125"/>
            <a:ext cx="7661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Users\Tigra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Tigran\Desktop\Pict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06400" y="285750"/>
            <a:ext cx="8362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r"/>
            <a:r>
              <a:rPr lang="en-US" sz="1600">
                <a:solidFill>
                  <a:srgbClr val="4C0000"/>
                </a:solidFill>
                <a:latin typeface="Helvetica" pitchFamily="2" charset="0"/>
              </a:rPr>
              <a:t>Դաս 1 – Տեսնել Մեծ Պատկերը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23925" y="1466850"/>
            <a:ext cx="7400925" cy="255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l">
              <a:lnSpc>
                <a:spcPct val="20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Գրիր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քո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ճանաչած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երիտասարդներից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մեկի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անունը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,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ով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համապատասխանում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է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Հիսուսի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տված</a:t>
            </a:r>
            <a:r>
              <a:rPr lang="en-US" sz="2800" b="1" dirty="0">
                <a:solidFill>
                  <a:srgbClr val="800000"/>
                </a:solidFill>
                <a:latin typeface="Helvetica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Helvetica" pitchFamily="2" charset="0"/>
              </a:rPr>
              <a:t>նկարագրությանը</a:t>
            </a:r>
            <a:endParaRPr lang="en-US" sz="2400" b="1" dirty="0">
              <a:solidFill>
                <a:srgbClr val="8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22156</TotalTime>
  <Words>2097</Words>
  <Application>Microsoft Office PowerPoint</Application>
  <PresentationFormat>On-screen Show (4:3)</PresentationFormat>
  <Paragraphs>506</Paragraphs>
  <Slides>85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Blank Presentation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Սնի՛ր բջիջը, որ բազմապատկվի այն</vt:lpstr>
      <vt:lpstr>Slide 83</vt:lpstr>
      <vt:lpstr>Slide 84</vt:lpstr>
      <vt:lpstr>Slide 85</vt:lpstr>
    </vt:vector>
  </TitlesOfParts>
  <Company>Riverstone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Ernest</dc:creator>
  <cp:lastModifiedBy>IT</cp:lastModifiedBy>
  <cp:revision>435</cp:revision>
  <cp:lastPrinted>2003-01-31T22:26:29Z</cp:lastPrinted>
  <dcterms:created xsi:type="dcterms:W3CDTF">2002-11-01T15:09:11Z</dcterms:created>
  <dcterms:modified xsi:type="dcterms:W3CDTF">2010-09-05T11:55:05Z</dcterms:modified>
</cp:coreProperties>
</file>