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90"/>
  </p:notesMasterIdLst>
  <p:handoutMasterIdLst>
    <p:handoutMasterId r:id="rId91"/>
  </p:handoutMasterIdLst>
  <p:sldIdLst>
    <p:sldId id="499" r:id="rId3"/>
    <p:sldId id="548" r:id="rId4"/>
    <p:sldId id="549" r:id="rId5"/>
    <p:sldId id="550" r:id="rId6"/>
    <p:sldId id="551" r:id="rId7"/>
    <p:sldId id="552" r:id="rId8"/>
    <p:sldId id="553" r:id="rId9"/>
    <p:sldId id="554" r:id="rId10"/>
    <p:sldId id="555" r:id="rId11"/>
    <p:sldId id="508" r:id="rId12"/>
    <p:sldId id="556" r:id="rId13"/>
    <p:sldId id="512" r:id="rId14"/>
    <p:sldId id="557" r:id="rId15"/>
    <p:sldId id="558" r:id="rId16"/>
    <p:sldId id="559" r:id="rId17"/>
    <p:sldId id="560" r:id="rId18"/>
    <p:sldId id="561" r:id="rId19"/>
    <p:sldId id="562" r:id="rId20"/>
    <p:sldId id="563" r:id="rId21"/>
    <p:sldId id="564" r:id="rId22"/>
    <p:sldId id="498" r:id="rId23"/>
    <p:sldId id="486" r:id="rId24"/>
    <p:sldId id="365" r:id="rId25"/>
    <p:sldId id="500" r:id="rId26"/>
    <p:sldId id="565" r:id="rId27"/>
    <p:sldId id="566" r:id="rId28"/>
    <p:sldId id="567" r:id="rId29"/>
    <p:sldId id="568" r:id="rId30"/>
    <p:sldId id="569" r:id="rId31"/>
    <p:sldId id="570" r:id="rId32"/>
    <p:sldId id="571" r:id="rId33"/>
    <p:sldId id="488" r:id="rId34"/>
    <p:sldId id="572" r:id="rId35"/>
    <p:sldId id="573" r:id="rId36"/>
    <p:sldId id="574" r:id="rId37"/>
    <p:sldId id="576" r:id="rId38"/>
    <p:sldId id="581" r:id="rId39"/>
    <p:sldId id="577" r:id="rId40"/>
    <p:sldId id="579" r:id="rId41"/>
    <p:sldId id="580" r:id="rId42"/>
    <p:sldId id="582" r:id="rId43"/>
    <p:sldId id="496" r:id="rId44"/>
    <p:sldId id="489" r:id="rId45"/>
    <p:sldId id="537" r:id="rId46"/>
    <p:sldId id="368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615" r:id="rId55"/>
    <p:sldId id="590" r:id="rId56"/>
    <p:sldId id="538" r:id="rId57"/>
    <p:sldId id="544" r:id="rId58"/>
    <p:sldId id="547" r:id="rId59"/>
    <p:sldId id="591" r:id="rId60"/>
    <p:sldId id="592" r:id="rId61"/>
    <p:sldId id="593" r:id="rId62"/>
    <p:sldId id="364" r:id="rId63"/>
    <p:sldId id="595" r:id="rId64"/>
    <p:sldId id="596" r:id="rId65"/>
    <p:sldId id="597" r:id="rId66"/>
    <p:sldId id="598" r:id="rId67"/>
    <p:sldId id="375" r:id="rId68"/>
    <p:sldId id="493" r:id="rId69"/>
    <p:sldId id="494" r:id="rId70"/>
    <p:sldId id="599" r:id="rId71"/>
    <p:sldId id="600" r:id="rId72"/>
    <p:sldId id="601" r:id="rId73"/>
    <p:sldId id="603" r:id="rId74"/>
    <p:sldId id="604" r:id="rId75"/>
    <p:sldId id="605" r:id="rId76"/>
    <p:sldId id="606" r:id="rId77"/>
    <p:sldId id="607" r:id="rId78"/>
    <p:sldId id="465" r:id="rId79"/>
    <p:sldId id="503" r:id="rId80"/>
    <p:sldId id="609" r:id="rId81"/>
    <p:sldId id="610" r:id="rId82"/>
    <p:sldId id="611" r:id="rId83"/>
    <p:sldId id="612" r:id="rId84"/>
    <p:sldId id="617" r:id="rId85"/>
    <p:sldId id="613" r:id="rId86"/>
    <p:sldId id="485" r:id="rId87"/>
    <p:sldId id="543" r:id="rId88"/>
    <p:sldId id="504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0000"/>
    <a:srgbClr val="4C0000"/>
    <a:srgbClr val="AACFDE"/>
    <a:srgbClr val="86BBD0"/>
    <a:srgbClr val="61A6C1"/>
    <a:srgbClr val="FFFF07"/>
    <a:srgbClr val="9933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93" autoAdjust="0"/>
    <p:restoredTop sz="94633" autoAdjust="0"/>
  </p:normalViewPr>
  <p:slideViewPr>
    <p:cSldViewPr snapToGrid="0">
      <p:cViewPr>
        <p:scale>
          <a:sx n="100" d="100"/>
          <a:sy n="100" d="100"/>
        </p:scale>
        <p:origin x="-1176" y="-616"/>
      </p:cViewPr>
      <p:guideLst>
        <p:guide orient="horz" pos="96"/>
        <p:guide orient="horz" pos="2232"/>
        <p:guide orient="horz" pos="1008"/>
        <p:guide orient="horz" pos="736"/>
        <p:guide orient="horz" pos="1080"/>
        <p:guide pos="2880"/>
        <p:guide pos="1152"/>
        <p:guide pos="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56"/>
    </p:cViewPr>
  </p:sorterViewPr>
  <p:notesViewPr>
    <p:cSldViewPr snapToGrid="0">
      <p:cViewPr varScale="1">
        <p:scale>
          <a:sx n="73" d="100"/>
          <a:sy n="73" d="100"/>
        </p:scale>
        <p:origin x="-1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20F459B-1BB4-4BBD-B81B-4AE6D4F5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3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271CE3A-F771-4D56-97F5-D2D6BB709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62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F29F9-E75B-41FB-9D52-CFF7A837F132}" type="slidenum">
              <a:rPr lang="en-US"/>
              <a:pPr/>
              <a:t>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C2B375-03EA-470F-9082-27D746E8F3F1}" type="slidenum">
              <a:rPr lang="en-US"/>
              <a:pPr/>
              <a:t>11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47603-C51C-4A5E-A402-A4B51D8C7F8A}" type="slidenum">
              <a:rPr lang="en-US"/>
              <a:pPr/>
              <a:t>13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0017B-CBFD-4F07-B70E-156C661825EE}" type="slidenum">
              <a:rPr lang="en-US"/>
              <a:pPr/>
              <a:t>14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0468F-1C63-4FA8-8B25-155AF395044C}" type="slidenum">
              <a:rPr lang="en-US"/>
              <a:pPr/>
              <a:t>15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F8BAC-2354-49CC-99EF-DAC5052E6318}" type="slidenum">
              <a:rPr lang="en-US"/>
              <a:pPr/>
              <a:t>16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39E7C-C2E5-49F2-9A74-EB211A1A2439}" type="slidenum">
              <a:rPr lang="en-US"/>
              <a:pPr/>
              <a:t>17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D3684-537A-4D1C-9CA2-FFE50165D642}" type="slidenum">
              <a:rPr lang="en-US"/>
              <a:pPr/>
              <a:t>18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E3BD20-5D64-470C-A370-FE5513B3E77F}" type="slidenum">
              <a:rPr lang="en-US"/>
              <a:pPr/>
              <a:t>19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0E8EF-7BDF-4B88-A79E-B8FBA039226B}" type="slidenum">
              <a:rPr lang="en-US"/>
              <a:pPr/>
              <a:t>20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6D9B1-8A24-4CE3-91FC-B68000ED7B42}" type="slidenum">
              <a:rPr lang="en-US"/>
              <a:pPr/>
              <a:t>21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D4341-610C-41A6-A2C8-73DAC2C1EAAF}" type="slidenum">
              <a:rPr lang="en-US"/>
              <a:pPr/>
              <a:t>3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82408-3BFE-4FF0-8CB9-CBEA0855DD47}" type="slidenum">
              <a:rPr lang="en-US"/>
              <a:pPr/>
              <a:t>22</a:t>
            </a:fld>
            <a:endParaRPr lang="en-US"/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F61991C-EB9A-4D98-A23A-71744D4FE2E3}" type="slidenum">
              <a:rPr lang="en-US" sz="1200">
                <a:ea typeface="ＭＳ Ｐゴシック" pitchFamily="-107" charset="-128"/>
              </a:rPr>
              <a:pPr algn="r"/>
              <a:t>22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6D79E-C92F-4CD2-A211-6944F922F934}" type="slidenum">
              <a:rPr lang="en-US"/>
              <a:pPr/>
              <a:t>25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2B814-6FDE-43ED-9D78-0871F7312D27}" type="slidenum">
              <a:rPr lang="en-US"/>
              <a:pPr/>
              <a:t>26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DDC98-1075-4F09-A38C-D50D7CA6ABDE}" type="slidenum">
              <a:rPr lang="en-US"/>
              <a:pPr/>
              <a:t>27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B7DBA-F004-414C-88F9-F76BAC3FA68E}" type="slidenum">
              <a:rPr lang="en-US"/>
              <a:pPr/>
              <a:t>28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A11C3-8169-4CEF-8486-A7160C705204}" type="slidenum">
              <a:rPr lang="en-US"/>
              <a:pPr/>
              <a:t>29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3E39A-10D2-4C72-BA8F-779904B2073A}" type="slidenum">
              <a:rPr lang="en-US"/>
              <a:pPr/>
              <a:t>30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24C00-5394-4FB8-AC58-50E5550B80E3}" type="slidenum">
              <a:rPr lang="en-US"/>
              <a:pPr/>
              <a:t>31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13011-00C9-4D8C-88EE-F6A25E79186F}" type="slidenum">
              <a:rPr lang="en-US"/>
              <a:pPr/>
              <a:t>32</a:t>
            </a:fld>
            <a:endParaRPr lang="en-US"/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333EE1-F0DA-44F0-8325-D41A89CA241F}" type="slidenum">
              <a:rPr lang="en-US" sz="1200">
                <a:ea typeface="ＭＳ Ｐゴシック" pitchFamily="-107" charset="-128"/>
              </a:rPr>
              <a:pPr algn="r"/>
              <a:t>32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40E397-B9A3-4D13-9713-37D4474C6B07}" type="slidenum">
              <a:rPr lang="en-US"/>
              <a:pPr/>
              <a:t>34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BAD6E-7C54-49DE-9BA9-F208619B7847}" type="slidenum">
              <a:rPr lang="en-US"/>
              <a:pPr/>
              <a:t>4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75D85-EE70-4787-9926-0B3D2B824876}" type="slidenum">
              <a:rPr lang="en-US"/>
              <a:pPr/>
              <a:t>35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80C7C-C2CD-47D9-95F4-85AC817FD5F1}" type="slidenum">
              <a:rPr lang="en-US"/>
              <a:pPr/>
              <a:t>36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54DC0-1BD9-44B0-BB0A-5EA2385DC8C7}" type="slidenum">
              <a:rPr lang="en-US"/>
              <a:pPr/>
              <a:t>38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AADE78-E9FF-4CA2-BA1A-222F4E27DB60}" type="slidenum">
              <a:rPr lang="en-US"/>
              <a:pPr/>
              <a:t>39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665E3-64B9-4461-AF39-D6E6F4581108}" type="slidenum">
              <a:rPr lang="en-US"/>
              <a:pPr/>
              <a:t>40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EFA78-5387-42E8-AB77-86CDE3992816}" type="slidenum">
              <a:rPr lang="en-US"/>
              <a:pPr/>
              <a:t>41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39D28-EF1C-4FD8-8A43-619D1AE66BD2}" type="slidenum">
              <a:rPr lang="en-US"/>
              <a:pPr/>
              <a:t>42</a:t>
            </a:fld>
            <a:endParaRPr lang="en-US"/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02D01B-0AD7-4235-9010-891B4FFA9BAB}" type="slidenum">
              <a:rPr lang="en-US" sz="1200">
                <a:ea typeface="ＭＳ Ｐゴシック" pitchFamily="-107" charset="-128"/>
              </a:rPr>
              <a:pPr algn="r"/>
              <a:t>42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869777-E265-43F4-BE94-0DC60FD7B03F}" type="slidenum">
              <a:rPr lang="en-US"/>
              <a:pPr/>
              <a:t>43</a:t>
            </a:fld>
            <a:endParaRPr lang="en-US"/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4CA78F5-95C3-467C-ACDE-953B1216C861}" type="slidenum">
              <a:rPr lang="en-US" sz="1200">
                <a:ea typeface="ＭＳ Ｐゴシック" pitchFamily="-107" charset="-128"/>
              </a:rPr>
              <a:pPr algn="r"/>
              <a:t>43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2288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B5DD2A-91D6-49FF-A454-79382ACF751E}" type="slidenum">
              <a:rPr lang="en-US" sz="1200">
                <a:ea typeface="ＭＳ Ｐゴシック" pitchFamily="-107" charset="-128"/>
              </a:rPr>
              <a:pPr algn="r"/>
              <a:t>43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228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F2B44-2675-4B2D-BD0B-692476FE3F26}" type="slidenum">
              <a:rPr lang="en-US"/>
              <a:pPr/>
              <a:t>44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788F8-D635-425C-BAA7-30A999D609CF}" type="slidenum">
              <a:rPr lang="en-US"/>
              <a:pPr/>
              <a:t>47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E4FF-E8B1-4F4F-9E56-8D0522CFB8EC}" type="slidenum">
              <a:rPr lang="en-US"/>
              <a:pPr/>
              <a:t>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4EEBCB-C589-43F5-9269-ED8E4E3D3780}" type="slidenum">
              <a:rPr lang="en-US"/>
              <a:pPr/>
              <a:t>48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05016-4AC4-4E49-9C8A-7F1B42A05883}" type="slidenum">
              <a:rPr lang="en-US"/>
              <a:pPr/>
              <a:t>49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D82A5-A8E1-4D63-B88F-3CFDFB804BF6}" type="slidenum">
              <a:rPr lang="en-US"/>
              <a:pPr/>
              <a:t>50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9DD54-7443-435D-B5B7-E441D7D2BC09}" type="slidenum">
              <a:rPr lang="en-US"/>
              <a:pPr/>
              <a:t>51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4004E6-01BF-4752-9D42-552F5C0EB57D}" type="slidenum">
              <a:rPr lang="en-US"/>
              <a:pPr/>
              <a:t>52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1pPr>
            <a:lvl2pPr marL="734452" indent="-282482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2pPr>
            <a:lvl3pPr marL="1129926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3pPr>
            <a:lvl4pPr marL="1581896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4pPr>
            <a:lvl5pPr marL="2033867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5pPr>
            <a:lvl6pPr marL="2485837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6pPr>
            <a:lvl7pPr marL="2937807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7pPr>
            <a:lvl8pPr marL="3389778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8pPr>
            <a:lvl9pPr marL="3841748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9pPr>
          </a:lstStyle>
          <a:p>
            <a:fld id="{5EF7FCC4-56E1-47CD-9E51-048E591D6182}" type="slidenum">
              <a:rPr lang="en-US" altLang="en-US" sz="1200">
                <a:solidFill>
                  <a:schemeClr val="tx1"/>
                </a:solidFill>
                <a:latin typeface="Times"/>
              </a:rPr>
              <a:pPr/>
              <a:t>53</a:t>
            </a:fld>
            <a:endParaRPr lang="en-US" altLang="en-US" sz="1200">
              <a:solidFill>
                <a:schemeClr val="tx1"/>
              </a:solidFill>
              <a:latin typeface="Time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986" indent="-225986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754C6-78C9-4529-8262-7B0F2829ACC2}" type="slidenum">
              <a:rPr lang="en-US"/>
              <a:pPr/>
              <a:t>54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D70D8-8100-43C3-AE6D-2AC33B4FC370}" type="slidenum">
              <a:rPr lang="en-US"/>
              <a:pPr/>
              <a:t>55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29740-1233-478F-BF40-0219C539EB94}" type="slidenum">
              <a:rPr lang="en-US"/>
              <a:pPr/>
              <a:t>56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12BB3-BBE7-4C63-8830-4878425CE881}" type="slidenum">
              <a:rPr lang="en-US"/>
              <a:pPr/>
              <a:t>57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3817F-6F82-4257-A79B-EC4C74922CDF}" type="slidenum">
              <a:rPr lang="en-US"/>
              <a:pPr/>
              <a:t>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F11F21-4F61-4CDF-B600-DBE36FCF2823}" type="slidenum">
              <a:rPr lang="en-US"/>
              <a:pPr/>
              <a:t>59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677E-2494-48AA-B64C-E9644F5EBA1D}" type="slidenum">
              <a:rPr lang="en-US"/>
              <a:pPr/>
              <a:t>60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8FF6E-E970-446B-8B16-D929DC18AF33}" type="slidenum">
              <a:rPr lang="en-US"/>
              <a:pPr/>
              <a:t>67</a:t>
            </a:fld>
            <a:endParaRPr lang="en-US"/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006223A-5484-445B-A916-43270786433F}" type="slidenum">
              <a:rPr lang="en-US" sz="1200">
                <a:ea typeface="ＭＳ Ｐゴシック" pitchFamily="-107" charset="-128"/>
              </a:rPr>
              <a:pPr algn="r"/>
              <a:t>67</a:t>
            </a:fld>
            <a:endParaRPr lang="en-US" sz="1200"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7601F-786F-40D4-A6C7-033C785FADD8}" type="slidenum">
              <a:rPr lang="en-US"/>
              <a:pPr/>
              <a:t>70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2939A2-CA3F-463D-954E-9D6D7747B60B}" type="slidenum">
              <a:rPr lang="en-US"/>
              <a:pPr/>
              <a:t>71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B349D-88E6-4A0B-9991-05CEEB62FE1A}" type="slidenum">
              <a:rPr lang="en-US"/>
              <a:pPr/>
              <a:t>79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FEF2DF-2F24-4CB2-A5F0-E7AACC58720C}" type="slidenum">
              <a:rPr lang="en-US"/>
              <a:pPr/>
              <a:t>80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6861D-F4A6-4C68-8EC3-4DEE06A5EA30}" type="slidenum">
              <a:rPr lang="en-US"/>
              <a:pPr/>
              <a:t>81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1pPr>
            <a:lvl2pPr marL="734452" indent="-282482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2pPr>
            <a:lvl3pPr marL="1129926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3pPr>
            <a:lvl4pPr marL="1581896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4pPr>
            <a:lvl5pPr marL="2033867" indent="-225986" defTabSz="918065"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5pPr>
            <a:lvl6pPr marL="2485837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6pPr>
            <a:lvl7pPr marL="2937807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7pPr>
            <a:lvl8pPr marL="3389778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8pPr>
            <a:lvl9pPr marL="3841748" indent="-225986" algn="ctr" defTabSz="918065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Helvetica" pitchFamily="2" charset="0"/>
                <a:ea typeface="ＭＳ Ｐゴシック" pitchFamily="-107" charset="-128"/>
              </a:defRPr>
            </a:lvl9pPr>
          </a:lstStyle>
          <a:p>
            <a:fld id="{5EF7FCC4-56E1-47CD-9E51-048E591D6182}" type="slidenum">
              <a:rPr lang="en-US" altLang="en-US" sz="1200">
                <a:solidFill>
                  <a:schemeClr val="tx1"/>
                </a:solidFill>
                <a:latin typeface="Times"/>
              </a:rPr>
              <a:pPr/>
              <a:t>83</a:t>
            </a:fld>
            <a:endParaRPr lang="en-US" altLang="en-US" sz="1200">
              <a:solidFill>
                <a:schemeClr val="tx1"/>
              </a:solidFill>
              <a:latin typeface="Time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986" indent="-225986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83326-F9A9-4E78-AB00-4908327C1E58}" type="slidenum">
              <a:rPr lang="en-US"/>
              <a:pPr/>
              <a:t>84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570AD-A2FA-4BE5-AF7E-7D5C3B81E3A9}" type="slidenum">
              <a:rPr lang="en-US"/>
              <a:pPr/>
              <a:t>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E01EF-15CC-4C7E-BCBB-33E3ECB6FCD4}" type="slidenum">
              <a:rPr lang="en-US"/>
              <a:pPr/>
              <a:t>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8722C-6218-4EB3-A785-55D89288D7B4}" type="slidenum">
              <a:rPr lang="en-US"/>
              <a:pPr/>
              <a:t>9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58D7B-ACDC-4A6E-8924-38395518CFB7}" type="slidenum">
              <a:rPr lang="en-US"/>
              <a:pPr/>
              <a:t>10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558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558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C8D6-6C6B-4310-A59E-05306558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BB678-EACA-418D-82B2-C7C83693B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A3C8-248E-42B4-91A8-A30E159AB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2D99D-762D-4E21-8656-CB6A45EA0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0B381-4392-48EC-8A6E-725FB7ED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919F-C11C-4C9D-9C6C-6310F6FF4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25A11-70BA-471A-84FB-7E74090D2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77A9-4320-4A37-BB40-526029391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F3EC-F1CD-44E5-8CEE-A02A0A62E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1436-113A-43F1-8297-D14E6D3D0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74D3-E236-48CB-89AD-906715CF0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B07B6F-A240-4392-946F-B5609B6C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2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6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" y="1762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1400" y="850900"/>
            <a:ext cx="715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b="1" dirty="0">
                <a:solidFill>
                  <a:srgbClr val="4C0000"/>
                </a:solidFill>
              </a:rPr>
              <a:t>خدمت جوانان متمرکز بر عیسی </a:t>
            </a:r>
            <a:endParaRPr lang="en-US" sz="4800" b="1" dirty="0">
              <a:solidFill>
                <a:srgbClr val="4C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933450" y="1514475"/>
            <a:ext cx="7219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532591" name="Group 111"/>
          <p:cNvGraphicFramePr>
            <a:graphicFrameLocks noGrp="1"/>
          </p:cNvGraphicFramePr>
          <p:nvPr/>
        </p:nvGraphicFramePr>
        <p:xfrm>
          <a:off x="238125" y="1377950"/>
          <a:ext cx="8604250" cy="3727068"/>
        </p:xfrm>
        <a:graphic>
          <a:graphicData uri="http://schemas.openxmlformats.org/drawingml/2006/table">
            <a:tbl>
              <a:tblPr/>
              <a:tblGrid>
                <a:gridCol w="2095500"/>
                <a:gridCol w="2743200"/>
                <a:gridCol w="2247900"/>
                <a:gridCol w="1517650"/>
              </a:tblGrid>
              <a:tr h="603250">
                <a:tc gridSpan="4"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2  Titr" pitchFamily="2" charset="-78"/>
                        </a:rPr>
                        <a:t>عيسي  از   صاحب   حصاد   درخواست   نمود   تا   كاركنان   بيشتري   براي   مزرعه   خود   بفرستد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2  Titr" pitchFamily="2" charset="-7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ea typeface="+mn-ea"/>
                          <a:cs typeface="2  Nazanin" pitchFamily="2" charset="-78"/>
                        </a:rPr>
                        <a:t>بشارت</a:t>
                      </a:r>
                      <a:endParaRPr kumimoji="0" 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ea typeface="+mn-ea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جهت دسترسي به مردم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ea typeface="+mn-ea"/>
                          <a:cs typeface="2  Nazanin" pitchFamily="2" charset="-78"/>
                        </a:rPr>
                        <a:t>تجهيز</a:t>
                      </a:r>
                      <a:endParaRPr kumimoji="0" 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ea typeface="+mn-ea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جهت تكثير رهبران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دعا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براي متابعت از عيسي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dirty="0" smtClean="0">
                          <a:cs typeface="2  Nazanin" pitchFamily="2" charset="-78"/>
                        </a:rPr>
                        <a:t>عمل</a:t>
                      </a:r>
                      <a:endParaRPr lang="en-US" sz="2800" b="1" dirty="0"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3200"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در فرهنگ بومي نفوذ كنيد و فرصتهاي بشارت به جماعت‌ها را ايجاد نماييد.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رهبران را بنا كنيد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دانشجويان را شاگردسازي نماييد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به مسيح نزديكتر شويد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charset="0"/>
                          <a:cs typeface="2  Nazanin" pitchFamily="2" charset="-78"/>
                        </a:rPr>
                        <a:t>با اشتياق دعا كنيد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dirty="0" smtClean="0">
                          <a:cs typeface="2  Nazanin" pitchFamily="2" charset="-78"/>
                        </a:rPr>
                        <a:t>استراتژي</a:t>
                      </a:r>
                      <a:endParaRPr lang="en-US" sz="2800" b="1" dirty="0">
                        <a:cs typeface="2  Nazanin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8125"/>
            <a:ext cx="9144000" cy="709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09975" y="1447800"/>
            <a:ext cx="1638300" cy="1638300"/>
          </a:xfrm>
          <a:prstGeom prst="ellipse">
            <a:avLst/>
          </a:prstGeom>
          <a:gradFill flip="none" rotWithShape="1">
            <a:gsLst>
              <a:gs pos="46000">
                <a:srgbClr val="FF0000"/>
              </a:gs>
              <a:gs pos="9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latin typeface="Times" pitchFamily="-64" charset="0"/>
            </a:endParaRP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448050" y="1819275"/>
            <a:ext cx="1943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a-IR" sz="4000" b="1">
                <a:cs typeface="2  Titr" pitchFamily="2" charset="-78"/>
              </a:rPr>
              <a:t>عيسي</a:t>
            </a:r>
            <a:endParaRPr lang="en-US" sz="4000" b="1">
              <a:cs typeface="2  Titr" pitchFamily="2" charset="-78"/>
            </a:endParaRPr>
          </a:p>
        </p:txBody>
      </p: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733425" y="3949700"/>
            <a:ext cx="79057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cs typeface="2  Nazanin" pitchFamily="2" charset="-78"/>
              </a:rPr>
              <a:t>1- رابطه صميمانه‌تر و عميق‌تري با عيسي ايجاد نماييد.</a:t>
            </a:r>
          </a:p>
          <a:p>
            <a:pPr algn="r" rtl="1"/>
            <a:r>
              <a:rPr lang="fa-IR" sz="2400" b="1" dirty="0">
                <a:cs typeface="2  Nazanin" pitchFamily="2" charset="-78"/>
              </a:rPr>
              <a:t>2- با شور و اشتياق دعا كنيد.</a:t>
            </a:r>
          </a:p>
          <a:p>
            <a:pPr algn="r" rtl="1"/>
            <a:r>
              <a:rPr lang="fa-IR" sz="2400" b="1" dirty="0">
                <a:cs typeface="2  Nazanin" pitchFamily="2" charset="-78"/>
              </a:rPr>
              <a:t>3- رهبران را بنا كنيد.</a:t>
            </a:r>
          </a:p>
          <a:p>
            <a:pPr algn="r" rtl="1"/>
            <a:r>
              <a:rPr lang="fa-IR" sz="2400" b="1" dirty="0">
                <a:cs typeface="2  Nazanin" pitchFamily="2" charset="-78"/>
              </a:rPr>
              <a:t>4- دانشجويان را شاگردسازي كنيد.</a:t>
            </a:r>
          </a:p>
          <a:p>
            <a:pPr algn="r" rtl="1"/>
            <a:r>
              <a:rPr lang="fa-IR" sz="2400" b="1" dirty="0">
                <a:cs typeface="2  Nazanin" pitchFamily="2" charset="-78"/>
              </a:rPr>
              <a:t>5- در فرهنگ بومي نفوذ كنيد.</a:t>
            </a:r>
          </a:p>
          <a:p>
            <a:pPr algn="r" rtl="1"/>
            <a:r>
              <a:rPr lang="fa-IR" sz="2400" b="1" dirty="0">
                <a:cs typeface="2  Nazanin" pitchFamily="2" charset="-78"/>
              </a:rPr>
              <a:t>6- فرصت‌هاي بيرون رفتن و دسترسي به توده‌هاي مردم را ايجاد نماييد.</a:t>
            </a:r>
          </a:p>
          <a:p>
            <a:pPr algn="r" rtl="1"/>
            <a:endParaRPr lang="en-US" sz="2400" b="1" dirty="0">
              <a:cs typeface="2  Nazanin" pitchFamily="2" charset="-78"/>
            </a:endParaRP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387350" y="-317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</a:t>
            </a:r>
            <a:endParaRPr lang="en-US" sz="28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378450"/>
            <a:ext cx="91440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تداوم رابطه صميمي و عميق با عيسي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15364" name="Text Box 15"/>
          <p:cNvSpPr txBox="1">
            <a:spLocks noChangeArrowheads="1"/>
          </p:cNvSpPr>
          <p:nvPr/>
        </p:nvSpPr>
        <p:spPr bwMode="auto">
          <a:xfrm>
            <a:off x="14986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 dirty="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 dirty="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به مسيح نزديكتر شويد</a:t>
            </a:r>
            <a:endParaRPr lang="en-US" sz="4000" dirty="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15366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نزديكتر شويد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81000" y="1111250"/>
            <a:ext cx="836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به رابطه‌اي صميمانه با عيسي تداوم مي‌بخشيم كه ما را به سوي عشقي عميق‌تر نسبت به او هدايت مي‌كند؟</a:t>
            </a:r>
            <a:endParaRPr lang="en-US" sz="4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44500" y="990600"/>
            <a:ext cx="8242299" cy="45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«آه، اي خدا نيكويي تو را چشيدم و هم سيراب شدم و هم براي دريافت بيشتر از آن تشنه‌تر. از نياز خود به فيض بيشتر، شديداً آگاهم. و از كمبود اشتياق خود شرمنده‌ام. آه خدا، خداي تثليث. مي‌خواهم تو را بخواهم. منتظرم كه از انتظار براي تو پر شوم؛ تشنه‌ام تا تشنه‌ترم بسازي.»</a:t>
            </a:r>
          </a:p>
          <a:p>
            <a:pPr algn="l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(اي. دبليو. توزر)</a:t>
            </a:r>
            <a:endParaRPr lang="en-US" sz="2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1741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نزديكتر شويد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65735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هدف:  محبت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2378075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200000"/>
              </a:lnSpc>
            </a:pPr>
            <a: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 اما غايت حكم، محبت است از دل پاك</a:t>
            </a:r>
            <a:b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و ضمير صالح و ايمان بي‌ريا. »</a:t>
            </a:r>
          </a:p>
          <a:p>
            <a:pPr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(اول تيموتائوس 1 : 5)</a:t>
            </a:r>
            <a:endParaRPr lang="en-US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نزديكتر شويد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1168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دل  پاك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1743075"/>
            <a:ext cx="8432800" cy="375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1- چگونه با وسوسه مقابله مي‌كنم / افكار ناپاك </a:t>
            </a:r>
            <a:r>
              <a:rPr lang="fa-IR" sz="28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درباره جنس مخالف؟    </a:t>
            </a:r>
            <a:endParaRPr lang="fa-IR" sz="2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rtl="1">
              <a:lnSpc>
                <a:spcPct val="15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(دوم تيموتائوس 2 : 22)</a:t>
            </a:r>
          </a:p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چگونه با وسوسه، شكايت، غر غر، و روحيه انتقادي برخورد مي‌نمايم؟</a:t>
            </a:r>
          </a:p>
          <a:p>
            <a:pPr rtl="1">
              <a:lnSpc>
                <a:spcPct val="15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(فيليپيان 2 : 14 و 15)</a:t>
            </a:r>
          </a:p>
        </p:txBody>
      </p:sp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نزديكتر شويد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01700" y="13176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ضمير  صالح  (وجدان  پاك)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" y="2298700"/>
            <a:ext cx="8547100" cy="25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0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آيا به والدين و خانواده خود احترام مي‌گذارم؟	(افسسيان 6 : 1 - 4)</a:t>
            </a:r>
          </a:p>
          <a:p>
            <a:pPr algn="just" rtl="1">
              <a:lnSpc>
                <a:spcPct val="200000"/>
              </a:lnSpc>
            </a:pPr>
            <a:r>
              <a:rPr lang="fa-IR" sz="20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آيا تلخي و كينه باعث شده كه نتوانم ديگري را ببخشم؟</a:t>
            </a:r>
          </a:p>
          <a:p>
            <a:pPr algn="just" rtl="1">
              <a:lnSpc>
                <a:spcPct val="200000"/>
              </a:lnSpc>
            </a:pPr>
            <a:r>
              <a:rPr lang="fa-IR" sz="20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						(متي 6 : 14 و 15)</a:t>
            </a:r>
          </a:p>
          <a:p>
            <a:pPr algn="l" rtl="1">
              <a:lnSpc>
                <a:spcPct val="200000"/>
              </a:lnSpc>
            </a:pPr>
            <a:r>
              <a:rPr lang="fa-IR" sz="20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5- آيا با شخصي برخورد نادرست و بد داشته‌ام؟	(متي 5 : 23 و </a:t>
            </a:r>
            <a:r>
              <a:rPr lang="fa-IR" sz="20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24)</a:t>
            </a:r>
            <a:endParaRPr lang="fa-IR" sz="20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نزديكتر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شويد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01700" y="914400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ايمان  بي‌ريا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30200" y="1514475"/>
            <a:ext cx="8483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6- چگونه با وسوسه / دروغ گفتن، دزدي و تقلب مقابله كنم؟    </a:t>
            </a:r>
          </a:p>
          <a:p>
            <a:pPr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(كولسيان 3 : 9)</a:t>
            </a:r>
          </a:p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7- آيا مسيح در صدر همه جوانب زندگي من قرار دارد؟</a:t>
            </a:r>
          </a:p>
          <a:p>
            <a:pPr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(متي 6 : 33)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نزديكتر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شويد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3784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 dirty="0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كسب رويا براي</a:t>
            </a:r>
            <a:br>
              <a:rPr lang="fa-IR" b="1" dirty="0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 dirty="0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خدمت جوانان متمركز بر عيسي</a:t>
            </a:r>
            <a:endParaRPr lang="en-US" b="1" dirty="0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15748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 dirty="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 dirty="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به تصوير بزرگ نگاه كنيد</a:t>
            </a:r>
            <a:endParaRPr lang="en-US" sz="4000" dirty="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 dirty="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 dirty="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4102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901700" y="105727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دوم قرنتيان 3 : 18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82675" y="1631950"/>
            <a:ext cx="74961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200000"/>
              </a:lnSpc>
            </a:pPr>
            <a: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 ليكن همه ما چون با چهره بي‌نقاب جلال خداوند را در آينه مي‌نگريم، از جلال تا جلال به همان صورت متبدل مي‌شويم، چنانكه از خداوند كه روح است. »</a:t>
            </a: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نزديكتر شويد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1275" y="973138"/>
            <a:ext cx="30797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113" y="977900"/>
            <a:ext cx="315595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مسيح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نزديكتر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شويد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Heart of the Matter Cov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9300" y="882552"/>
            <a:ext cx="3036888" cy="476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دوم: به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مسيح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نزديكتر شويد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3784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ايجاد فضا يا محيطي مناسب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براي دعاي پر شور و اشتياق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26628" name="Text Box 15"/>
          <p:cNvSpPr txBox="1">
            <a:spLocks noChangeArrowheads="1"/>
          </p:cNvSpPr>
          <p:nvPr/>
        </p:nvSpPr>
        <p:spPr bwMode="auto">
          <a:xfrm>
            <a:off x="15748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با اشتياق دعا كنيد</a:t>
            </a:r>
            <a:endParaRPr lang="en-US" sz="400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26630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سوم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81000" y="1225550"/>
            <a:ext cx="836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اشتياق خود را براي دعا افزايش داده و براي ديگران نيز محيطي خوب جهت دعاي با اشتياق فراهم كنيم.</a:t>
            </a:r>
            <a:endParaRPr lang="en-US" sz="4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دعا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01700" y="952500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آيا دوست داريد دعا كنيد؟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095375" y="1806575"/>
            <a:ext cx="74961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«عاشق دعا كردن باشيد. در طي روز غالباً احساس كنيد به دعا نياز داريد و زحمت دعا كردن را به خود هموار نماييد. دعا قلب شما را آنقدر گشاده مي‌سازد كه قادر هستيد خود او را در قلبتان جا دهيد. سوال كنيد و بطلبيد و قلب شما آنقدر گشاده مي‌شود كه مي‌توانيد پذيراي او بوده و او را براي خود نگاه داريد.»</a:t>
            </a:r>
          </a:p>
          <a:p>
            <a:pPr algn="l" rtl="1">
              <a:lnSpc>
                <a:spcPct val="15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(مادر ترزا)</a:t>
            </a:r>
            <a:endParaRPr lang="en-US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دعا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كنيد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901700" y="1028700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عيسي عاشق دعا كردن بود!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30200" y="2022475"/>
            <a:ext cx="8381999" cy="32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او با دعا شروع كرد. (لوقا 3 : 21 – 22)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او در دعا ادامه داد. (يوحنا 5 : 19)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او با دعا خاتمه داد. (لوقا 22 : 39 – 44 و لوقا 23 : 46)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او همواره دعا مي‌كرد. (عبرانيان 7 : 25)</a:t>
            </a:r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دعا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كنيد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14300" y="1939925"/>
            <a:ext cx="8820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36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آيا قدرت خدا را در زندگي خود تجربه مي‌كنيد؟</a:t>
            </a:r>
            <a:endParaRPr lang="en-US" sz="36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095375" y="2794000"/>
            <a:ext cx="74961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در بهترين اعمال ما هيچ قدرتي نيست.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در كوچكترين كار خدا قدرت زيادي نهفته است.</a:t>
            </a:r>
          </a:p>
        </p:txBody>
      </p:sp>
      <p:sp>
        <p:nvSpPr>
          <p:cNvPr id="3072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دعا كنيد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381000" y="2047875"/>
            <a:ext cx="83629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براي خدمت جوانان متمركز بر عيسي رويا داشته باشيم؟</a:t>
            </a:r>
            <a:endParaRPr lang="en-US" sz="4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14300" y="1457325"/>
            <a:ext cx="8820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360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چگونه به دعاي با اشتياق ادامه مي‌دهيد؟</a:t>
            </a:r>
            <a:endParaRPr lang="en-US" sz="360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95375" y="2254250"/>
            <a:ext cx="74961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6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با </a:t>
            </a:r>
            <a:r>
              <a:rPr lang="fa-IR" sz="48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</a:t>
            </a:r>
            <a:r>
              <a:rPr lang="fa-IR" sz="26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مسيحي ايماندار،	</a:t>
            </a:r>
            <a:r>
              <a:rPr lang="fa-IR" sz="48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</a:t>
            </a:r>
            <a:r>
              <a:rPr lang="fa-IR" sz="26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بار در هفته جهت دعا براي</a:t>
            </a:r>
          </a:p>
          <a:p>
            <a:pPr algn="just" rtl="1">
              <a:lnSpc>
                <a:spcPct val="200000"/>
              </a:lnSpc>
            </a:pPr>
            <a:r>
              <a:rPr lang="fa-IR" sz="48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</a:t>
            </a:r>
            <a:r>
              <a:rPr lang="fa-IR" sz="2600" b="1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دوست غير مسيحي ملاقات كنيد.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دعا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81000" y="1390650"/>
            <a:ext cx="836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دعا موجب مي‌شود كه قدرت مسيح</a:t>
            </a:r>
            <a:b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در شما و به وسيله شما</a:t>
            </a:r>
            <a:b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براي تبديل ديگران عمل نمايد.</a:t>
            </a:r>
            <a:endParaRPr lang="en-US" sz="4400" b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دعا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كنيد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2" descr="An Awesome Way to Pray Leader's Gu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9192" y="965200"/>
            <a:ext cx="360160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سوم: با اشتياق دعا كنيد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3784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بناي رهبران با كيفيت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براي خدمتي موثر و مداوم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35844" name="Text Box 15"/>
          <p:cNvSpPr txBox="1">
            <a:spLocks noChangeArrowheads="1"/>
          </p:cNvSpPr>
          <p:nvPr/>
        </p:nvSpPr>
        <p:spPr bwMode="auto">
          <a:xfrm>
            <a:off x="15748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بناي رهبران</a:t>
            </a:r>
            <a:endParaRPr lang="en-US" sz="400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35846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چهارم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81000" y="1971675"/>
            <a:ext cx="83629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رهبراني با كيفيت را جهت</a:t>
            </a:r>
            <a:b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خدمتي موثر و مداوم بنا مي‌كنيد؟</a:t>
            </a:r>
            <a:endParaRPr lang="en-US" sz="4400" b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36868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بناي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رهبران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01700" y="914400"/>
            <a:ext cx="7340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هدف تيم رهبري</a:t>
            </a:r>
          </a:p>
          <a:p>
            <a:pPr rtl="1">
              <a:spcBef>
                <a:spcPct val="50000"/>
              </a:spcBef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عيسي اين موارد را در دعا براي شاگردان خود طلب نمود:</a:t>
            </a:r>
            <a:endParaRPr lang="en-US" sz="2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095375" y="2359025"/>
            <a:ext cx="74961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تعهد نسبت به خود مسيح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تعهد نسبت به يكديگر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تعهد نسبت به خدمت در جهان </a:t>
            </a:r>
          </a:p>
          <a:p>
            <a:pPr algn="l" rtl="1">
              <a:lnSpc>
                <a:spcPct val="15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(يوحنا 17 : 20 – 26)</a:t>
            </a:r>
          </a:p>
        </p:txBody>
      </p:sp>
      <p:sp>
        <p:nvSpPr>
          <p:cNvPr id="3789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چهارم</a:t>
            </a:r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: بناي رهبران</a:t>
            </a:r>
            <a:endParaRPr lang="en-US" sz="20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" y="1581150"/>
            <a:ext cx="81788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رهبري يعني نفوذ!</a:t>
            </a:r>
          </a:p>
          <a:p>
            <a:pPr algn="r" rtl="1">
              <a:spcBef>
                <a:spcPct val="50000"/>
              </a:spcBef>
            </a:pPr>
            <a:endParaRPr lang="fa-IR" sz="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يك رهبر:</a:t>
            </a:r>
            <a:endParaRPr lang="en-US" sz="2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46100" y="3025775"/>
            <a:ext cx="8178800" cy="162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مي‌داند به كجا مي‌رود.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  كساني را دارد كه از وي پيروي مي‌كنند. </a:t>
            </a: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0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</a:t>
            </a:r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01700" y="8985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روند پيشرفت تيم رهبري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92100" y="1460500"/>
            <a:ext cx="8420100" cy="432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1- من كار را انجام مي‌دهم.</a:t>
            </a:r>
          </a:p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من كار را انجام مي‌دهم در حالي كه آنها با من هستند.</a:t>
            </a:r>
          </a:p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آنها كار را انجام مي‌دهند و من در كنار ايشان هستم.</a:t>
            </a:r>
          </a:p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آنها كار را انجام مي‌دهند و من در پشت صحنه آنها را تشويق مي‌كنم. 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38150" y="1136650"/>
            <a:ext cx="8362950" cy="426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«بزرگترين (برترين) نياز كليساهاي ما، زنان و مرداني هستند كه بتوانند اراده و اهداف خدا را براي آينده قوم او بهتر پيش‌بيني نموده، مردم را برانگيخته به حركت درآورند؛ قادر باشند نقشه‌هاي خردمندانه‌اي جهت ايجاد تغييرات مثبت طرح نمايند و براي جلال هميشگي خدا، بر اجراي آن نقشه‌ها نظارت نموده و به انجام رسيدن آنها را رهبري نمايند.»</a:t>
            </a:r>
          </a:p>
          <a:p>
            <a:pPr algn="just" rtl="1">
              <a:lnSpc>
                <a:spcPct val="150000"/>
              </a:lnSpc>
            </a:pPr>
            <a:r>
              <a:rPr lang="fa-IR" sz="2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(جرج بارنا به نقل از </a:t>
            </a:r>
            <a:r>
              <a:rPr lang="fa-IR" sz="2600" b="1" u="sng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مسيح همه چيز است اثر ديويد برايان</a:t>
            </a:r>
            <a:r>
              <a:rPr lang="fa-IR" sz="2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)</a:t>
            </a:r>
            <a:endParaRPr lang="en-US" sz="26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01700" y="8096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قدرت  «آن»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55600" y="1216025"/>
            <a:ext cx="8483600" cy="52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400" b="1" u="sng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«آن» چيست؟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مسيح خواهد آمد تا «آن» را به انجام برساند. (اشعيا 61 : 1 – 3)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مسيح به عنوان موعود آمد و «آن» را انجام داد. (لوقا 4 : 18 و 19)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شاگردان «آن» را انجام دادند. (مرقس 6 : 12 و 13)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حال ما «آن» را انجام مي‌دهيم. </a:t>
            </a: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(يوحنا 14 : 12)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rtl="1">
              <a:lnSpc>
                <a:spcPct val="200000"/>
              </a:lnSpc>
            </a:pPr>
            <a:r>
              <a:rPr lang="fa-IR" sz="2400" b="1" u="sng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... خدمت عيسي!</a:t>
            </a:r>
          </a:p>
          <a:p>
            <a:pPr algn="just" rtl="1">
              <a:lnSpc>
                <a:spcPct val="200000"/>
              </a:lnSpc>
            </a:pP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01700" y="939800"/>
            <a:ext cx="734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قدم‌هاي عملي</a:t>
            </a:r>
          </a:p>
          <a:p>
            <a:pPr algn="r" rtl="1">
              <a:spcBef>
                <a:spcPct val="50000"/>
              </a:spcBef>
            </a:pPr>
            <a:endParaRPr lang="fa-IR" sz="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30200" y="1987550"/>
            <a:ext cx="83820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1- دعا				5- آمادگي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هدايت			6- ملاقات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انتخاب			7- سرمايه گذاري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تعهد			8- ارزيابي</a:t>
            </a:r>
          </a:p>
        </p:txBody>
      </p:sp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Building Leaders 1-3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700" y="1752600"/>
            <a:ext cx="4343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Building Leaders Kit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812800"/>
            <a:ext cx="396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1" descr="Parent Fuel silo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4018" y="825500"/>
            <a:ext cx="303738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PF products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430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چهارم: بناي رهبران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187950"/>
            <a:ext cx="9144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شاگرد ساختن دانشجوياني كه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زندگي تبديل شده را تجربه كرده و قادر هستند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به تبديل‌كننده‌گان زندگي‌ها بدل شوند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47108" name="Text Box 15"/>
          <p:cNvSpPr txBox="1">
            <a:spLocks noChangeArrowheads="1"/>
          </p:cNvSpPr>
          <p:nvPr/>
        </p:nvSpPr>
        <p:spPr bwMode="auto">
          <a:xfrm>
            <a:off x="15748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شاگردسازي دانشجويان</a:t>
            </a:r>
            <a:endParaRPr lang="en-US" sz="400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47110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711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81000" y="1438275"/>
            <a:ext cx="836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دانشجوياني كه تولد تازه را تجربه كرده و به تغييردهندگان زندگي‌ها بدل مي‌شوند را شاگردسازي مي‌كنيد؟</a:t>
            </a:r>
            <a:endParaRPr lang="en-US" sz="4400" b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4813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69900" y="1203325"/>
            <a:ext cx="81661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 1 پس تو اي فرزند من، در فيضي كه در مسيح عيسي است زورآور باش. 2 و آنچه به شهود بسيار از من شنيدي، به مردمان امين بسپار كه قابل تعليم ديگران هم باشند. »</a:t>
            </a:r>
          </a:p>
          <a:p>
            <a:pPr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(دوم تيموتائوس 2 : 1 و 2)</a:t>
            </a:r>
            <a:endParaRPr lang="en-US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4915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38150" y="1028700"/>
            <a:ext cx="836295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اي قوم من شريعت مرا بشنويد! گوش‌هاي خود را به سخنان دهانم فرا گيريد</a:t>
            </a:r>
            <a:r>
              <a:rPr lang="fa-IR" sz="2400" b="1" dirty="0" smtClean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!</a:t>
            </a:r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دهان خود را به مثل باز خواهم كرد به چيزهايي كه از بناي عالم مخفي بود، تنطق خواهم نمود.</a:t>
            </a:r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كه آنها را شنيده و دانسته‌ايم و پدران ما براي ما بيان كرده‌اند.</a:t>
            </a:r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endParaRPr lang="en-US" sz="2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از فرزندان ايشان آنها را پنهان نخواهيم كرد. تسبيحات خداوند را براي نسل آينده بيان مي‌كنيم و قوت او و اعمال عجيبي را كه او كرده است</a:t>
            </a:r>
            <a:r>
              <a:rPr lang="fa-IR" sz="2400" b="1" dirty="0" smtClean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.</a:t>
            </a:r>
            <a:endParaRPr lang="en-US" sz="2400" b="1" dirty="0" smtClean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/>
            <a:endParaRPr lang="fa-IR" sz="8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algn="l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(مزمور 78 : 1 – 4</a:t>
            </a:r>
            <a:r>
              <a:rPr lang="fa-IR" sz="2400" b="1" dirty="0" smtClean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)</a:t>
            </a:r>
            <a:endParaRPr lang="en-US" sz="2400" b="1" dirty="0" smtClean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901700" y="993775"/>
            <a:ext cx="734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اصول شاگردسازي</a:t>
            </a:r>
          </a:p>
          <a:p>
            <a:pPr algn="r" rtl="1">
              <a:spcBef>
                <a:spcPct val="50000"/>
              </a:spcBef>
            </a:pPr>
            <a:endParaRPr lang="fa-IR" sz="800" b="1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19075" y="1793875"/>
            <a:ext cx="8610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</a:t>
            </a:r>
            <a: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- پذيرش</a:t>
            </a:r>
          </a:p>
          <a:p>
            <a:pPr algn="r" rtl="1">
              <a:spcBef>
                <a:spcPct val="50000"/>
              </a:spcBef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پس تو اي پسر من در فيضي كه در مسيح عيسي است زورآور باش.</a:t>
            </a:r>
          </a:p>
          <a:p>
            <a:pPr algn="r" rtl="1">
              <a:spcBef>
                <a:spcPct val="50000"/>
              </a:spcBef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روابط</a:t>
            </a:r>
          </a:p>
          <a:p>
            <a:pPr algn="r" rtl="1">
              <a:spcBef>
                <a:spcPct val="50000"/>
              </a:spcBef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تو ... من (پولس و تيموتائوس)</a:t>
            </a:r>
          </a:p>
          <a:p>
            <a:pPr algn="r" rtl="1">
              <a:spcBef>
                <a:spcPct val="50000"/>
              </a:spcBef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بازتاب</a:t>
            </a:r>
          </a:p>
          <a:p>
            <a:pPr algn="r" rtl="1">
              <a:spcBef>
                <a:spcPct val="50000"/>
              </a:spcBef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... امين</a:t>
            </a:r>
            <a:endParaRPr lang="fa-IR" sz="26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018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901700" y="1057275"/>
            <a:ext cx="734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اصول شاگردسازي </a:t>
            </a:r>
            <a:r>
              <a:rPr lang="fa-IR" sz="280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(ادامه ...)</a:t>
            </a:r>
          </a:p>
          <a:p>
            <a:pPr algn="r" rtl="1">
              <a:spcBef>
                <a:spcPct val="50000"/>
              </a:spcBef>
            </a:pPr>
            <a:endParaRPr lang="fa-IR" sz="800" b="1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93699" y="1958975"/>
            <a:ext cx="8369301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حقيقت</a:t>
            </a:r>
          </a:p>
          <a:p>
            <a:pPr algn="r" rtl="1">
              <a:spcBef>
                <a:spcPct val="50000"/>
              </a:spcBef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... در حضور شهود بسيار</a:t>
            </a:r>
          </a:p>
          <a:p>
            <a:pPr algn="r" rtl="1">
              <a:spcBef>
                <a:spcPct val="50000"/>
              </a:spcBef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5- پذيرش، گردآوري</a:t>
            </a:r>
          </a:p>
          <a:p>
            <a:pPr algn="r" rtl="1">
              <a:spcBef>
                <a:spcPct val="50000"/>
              </a:spcBef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... مردمان قابل اطمينان ...</a:t>
            </a:r>
          </a:p>
          <a:p>
            <a:pPr algn="r" rtl="1">
              <a:spcBef>
                <a:spcPct val="50000"/>
              </a:spcBef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6- تكثير</a:t>
            </a:r>
          </a:p>
          <a:p>
            <a:pPr algn="r" rtl="1">
              <a:spcBef>
                <a:spcPct val="50000"/>
              </a:spcBef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... تو ... من ... مردمان امين ... ديگران</a:t>
            </a:r>
            <a:endParaRPr lang="fa-IR" sz="26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120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01700" y="117157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تعريف شاگردسازي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075" y="1971675"/>
            <a:ext cx="8610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200000"/>
              </a:lnSpc>
              <a:spcBef>
                <a:spcPct val="50000"/>
              </a:spcBef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فراهم ساختن گروه كوچكي براي دانشجويان كه در محيط آن،</a:t>
            </a:r>
            <a:b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روابط توام با انضباط، پاسخ‌دهي و تشويقي را تجربه مي‌كنند</a:t>
            </a:r>
            <a:b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كه به تصميم‌گيري، رشد، عمل و خدمت منتهي مي‌شود.</a:t>
            </a:r>
          </a:p>
        </p:txBody>
      </p:sp>
      <p:sp>
        <p:nvSpPr>
          <p:cNvPr id="5222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062">
            <a:off x="2788775" y="5457659"/>
            <a:ext cx="364416" cy="559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0279" y="4663299"/>
            <a:ext cx="478257" cy="478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2116" y="2267232"/>
            <a:ext cx="507688" cy="507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2990">
            <a:off x="3889568" y="1811913"/>
            <a:ext cx="448996" cy="448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3039">
            <a:off x="5100386" y="1780321"/>
            <a:ext cx="441748" cy="441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50" y="1371599"/>
            <a:ext cx="545522" cy="390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9029">
            <a:off x="5130824" y="3573161"/>
            <a:ext cx="395423" cy="3954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818">
            <a:off x="3684227" y="3559033"/>
            <a:ext cx="432212" cy="432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85" y="3559255"/>
            <a:ext cx="467209" cy="4672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99216" y="593931"/>
            <a:ext cx="301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روح‌القدس </a:t>
            </a:r>
            <a:endParaRPr lang="en-US" sz="4000" b="1" dirty="0">
              <a:ln>
                <a:solidFill>
                  <a:srgbClr val="0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090" y="1139562"/>
            <a:ext cx="161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کلام خدا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9067" y="1135833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 smtClean="0">
                <a:solidFill>
                  <a:srgbClr val="800000"/>
                </a:solidFill>
              </a:rPr>
              <a:t>دعا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3827" y="4663299"/>
            <a:ext cx="2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شاگردان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445" y="2131768"/>
            <a:ext cx="260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شاگردساز</a:t>
            </a:r>
            <a:r>
              <a:rPr lang="x-none" sz="2800" dirty="0"/>
              <a:t> </a:t>
            </a:r>
            <a:endParaRPr lang="en-US" sz="3000" b="1" dirty="0">
              <a:solidFill>
                <a:srgbClr val="4C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10265" y="5365231"/>
            <a:ext cx="608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تغییر زندگی </a:t>
            </a:r>
            <a:r>
              <a:rPr lang="x-none" sz="4000" b="1" dirty="0" smtClean="0">
                <a:solidFill>
                  <a:srgbClr val="800000"/>
                </a:solidFill>
              </a:rPr>
              <a:t>و</a:t>
            </a:r>
            <a:endParaRPr lang="en-US" sz="4000" b="1" dirty="0" smtClean="0">
              <a:solidFill>
                <a:srgbClr val="800000"/>
              </a:solidFill>
            </a:endParaRPr>
          </a:p>
          <a:p>
            <a:r>
              <a:rPr lang="x-none" sz="4000" b="1" dirty="0">
                <a:solidFill>
                  <a:srgbClr val="800000"/>
                </a:solidFill>
              </a:rPr>
              <a:t>تغییردهندگان زندگی</a:t>
            </a:r>
            <a:r>
              <a:rPr lang="en-US" sz="4000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53" y="4117923"/>
            <a:ext cx="660088" cy="13157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68" y="4139820"/>
            <a:ext cx="660088" cy="13157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83" y="4117923"/>
            <a:ext cx="660088" cy="13157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4" y="5768364"/>
            <a:ext cx="2954831" cy="1166381"/>
          </a:xfrm>
          <a:prstGeom prst="rect">
            <a:avLst/>
          </a:prstGeom>
        </p:spPr>
      </p:pic>
      <p:sp>
        <p:nvSpPr>
          <p:cNvPr id="27" name="TextBox 26"/>
          <p:cNvSpPr txBox="1">
            <a:spLocks noChangeAspect="1"/>
          </p:cNvSpPr>
          <p:nvPr/>
        </p:nvSpPr>
        <p:spPr>
          <a:xfrm>
            <a:off x="2827867" y="-118531"/>
            <a:ext cx="3488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 </a:t>
            </a:r>
            <a:r>
              <a:rPr lang="fa-IR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شاگرد واقعی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 </a:t>
            </a:r>
            <a:endParaRPr lang="en-US" sz="4800" b="1" dirty="0">
              <a:ln>
                <a:solidFill>
                  <a:srgbClr val="000000"/>
                </a:solidFill>
              </a:ln>
              <a:solidFill>
                <a:srgbClr val="800000"/>
              </a:solidFill>
            </a:endParaRP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1" y="1971076"/>
            <a:ext cx="661083" cy="1317757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7105">
            <a:off x="6207081" y="5483632"/>
            <a:ext cx="364416" cy="5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901700" y="1066800"/>
            <a:ext cx="734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قدم‌هاي عملي</a:t>
            </a:r>
          </a:p>
          <a:p>
            <a:pPr algn="r" rtl="1">
              <a:spcBef>
                <a:spcPct val="50000"/>
              </a:spcBef>
            </a:pPr>
            <a:endParaRPr lang="fa-IR" sz="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524000" y="2000250"/>
            <a:ext cx="75057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1- دعا				5- آمادگي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رويا				6- هدايت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انتخاب			7- سرمايه گذاري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تعهد			8- ارزيابي</a:t>
            </a:r>
          </a:p>
        </p:txBody>
      </p:sp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MTM Series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-565150"/>
            <a:ext cx="87884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399" y="1139424"/>
            <a:ext cx="2968625" cy="444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7987" y="1143899"/>
            <a:ext cx="3042076" cy="443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11"/>
          <p:cNvSpPr txBox="1">
            <a:spLocks noChangeArrowheads="1"/>
          </p:cNvSpPr>
          <p:nvPr/>
        </p:nvSpPr>
        <p:spPr bwMode="auto">
          <a:xfrm>
            <a:off x="539750" y="2603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sz="2000">
              <a:solidFill>
                <a:srgbClr val="4C0000"/>
              </a:solidFill>
              <a:latin typeface="Helvetica" pitchFamily="2" charset="0"/>
            </a:endParaRPr>
          </a:p>
        </p:txBody>
      </p:sp>
      <p:pic>
        <p:nvPicPr>
          <p:cNvPr id="56324" name="Picture 6" descr="Life Happens (students bk)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4279" y="825499"/>
            <a:ext cx="3022359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11"/>
          <p:cNvSpPr txBox="1">
            <a:spLocks noChangeArrowheads="1"/>
          </p:cNvSpPr>
          <p:nvPr/>
        </p:nvSpPr>
        <p:spPr bwMode="auto">
          <a:xfrm>
            <a:off x="539750" y="3111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پنجم: شاگردسازي دانشجويان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187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تجهيز و بسيج رهبران، والدين و دانشجويان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جهت وارد كردن عيسي در فرهنگ دانشجويي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58372" name="Text Box 15"/>
          <p:cNvSpPr txBox="1">
            <a:spLocks noChangeArrowheads="1"/>
          </p:cNvSpPr>
          <p:nvPr/>
        </p:nvSpPr>
        <p:spPr bwMode="auto">
          <a:xfrm>
            <a:off x="1574800" y="1397000"/>
            <a:ext cx="59055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>
              <a:solidFill>
                <a:srgbClr val="4C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a-IR" sz="400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نفوذ در فرهنگ بومي</a:t>
            </a:r>
            <a:endParaRPr lang="en-US" sz="400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58374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</a:t>
            </a:r>
            <a:endParaRPr lang="en-US" sz="24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00050" y="1009650"/>
            <a:ext cx="836295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600" b="1" dirty="0">
                <a:solidFill>
                  <a:srgbClr val="4C0000"/>
                </a:solidFill>
                <a:latin typeface="Franklin Gothic Heavy" pitchFamily="34" charset="0"/>
                <a:cs typeface="2  Nazanin" pitchFamily="2" charset="-78"/>
              </a:rPr>
              <a:t>زيرا كه شهادتي در يعقوب بر پا داشت و شريعتي در اسرائيل قرار داد و پدران ما را امر فرمود كه آنها را به فرزندان خود تعليم دهند؛</a:t>
            </a:r>
          </a:p>
          <a:p>
            <a:pPr algn="r" rtl="1"/>
            <a:endParaRPr lang="fa-IR" sz="2600" b="1" dirty="0">
              <a:solidFill>
                <a:srgbClr val="4C0000"/>
              </a:solidFill>
              <a:latin typeface="Franklin Gothic Heavy" pitchFamily="34" charset="0"/>
              <a:cs typeface="2  Nazanin" pitchFamily="2" charset="-78"/>
            </a:endParaRPr>
          </a:p>
          <a:p>
            <a:pPr algn="r" rtl="1"/>
            <a:r>
              <a:rPr lang="fa-IR" sz="2600" b="1" dirty="0">
                <a:solidFill>
                  <a:srgbClr val="4C0000"/>
                </a:solidFill>
                <a:latin typeface="Franklin Gothic Heavy" pitchFamily="34" charset="0"/>
                <a:cs typeface="2  Nazanin" pitchFamily="2" charset="-78"/>
              </a:rPr>
              <a:t>تا نسل آينده آنها را بدانند و فرزنداني كه مي‌بايست مولود شوند تا ايشان برخيزند و آنها را به فرزندان خود بيان نمايند؛</a:t>
            </a:r>
          </a:p>
          <a:p>
            <a:pPr algn="r" rtl="1"/>
            <a:endParaRPr lang="fa-IR" sz="2600" b="1" dirty="0">
              <a:solidFill>
                <a:srgbClr val="4C0000"/>
              </a:solidFill>
              <a:latin typeface="Franklin Gothic Heavy" pitchFamily="34" charset="0"/>
              <a:cs typeface="2  Nazanin" pitchFamily="2" charset="-78"/>
            </a:endParaRPr>
          </a:p>
          <a:p>
            <a:pPr algn="r" rtl="1"/>
            <a:r>
              <a:rPr lang="fa-IR" sz="2600" b="1" dirty="0">
                <a:solidFill>
                  <a:srgbClr val="4C0000"/>
                </a:solidFill>
                <a:latin typeface="Franklin Gothic Heavy" pitchFamily="34" charset="0"/>
                <a:cs typeface="2  Nazanin" pitchFamily="2" charset="-78"/>
              </a:rPr>
              <a:t>و ايشان به خدا توكل نمايند و اعمال خدا را فراموش نكنند بلكه احكام او را نگاه دارند.</a:t>
            </a:r>
          </a:p>
          <a:p>
            <a:pPr algn="l" rtl="1"/>
            <a:r>
              <a:rPr lang="fa-IR" sz="2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(مزامير 78 : 5 – 7)</a:t>
            </a:r>
            <a:endParaRPr lang="en-US" sz="26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381000" y="1120775"/>
            <a:ext cx="836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داوطلبين، والدين، و دانشجويان را جهت وارد كردن عيسي به فرهنگ دانشجويي تجهيز و بسيج مي‌نماييم؟</a:t>
            </a:r>
            <a:endParaRPr lang="en-US" sz="44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5939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901700" y="8096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چه چيزي ما را به رفتن وا مي‌دارد؟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30200" y="898525"/>
            <a:ext cx="8445500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80000"/>
              </a:lnSpc>
              <a:buFont typeface="Arial" charset="0"/>
              <a:buChar char="•"/>
            </a:pP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8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محبت خدا ما را بر مي‌انگيزد. (مرقس 6 : </a:t>
            </a: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34)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8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عيسي ما را مي‌خواهد تا محيط راحت و امن خود را ترك نماييم.</a:t>
            </a:r>
          </a:p>
          <a:p>
            <a:pPr algn="l" rtl="1">
              <a:lnSpc>
                <a:spcPct val="18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(يوحنا 20 : 21)</a:t>
            </a:r>
          </a:p>
          <a:p>
            <a:pPr algn="just" rtl="1">
              <a:lnSpc>
                <a:spcPct val="18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براي دستيابي به دانشجويان بايد به مكان‌هايي برويم كه آنها در آنجا جمع هستند. (يوحنا 1 : 14)</a:t>
            </a:r>
          </a:p>
          <a:p>
            <a:pPr algn="just" rtl="1">
              <a:lnSpc>
                <a:spcPct val="180000"/>
              </a:lnSpc>
              <a:buFont typeface="Arial" charset="0"/>
              <a:buChar char="•"/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دانشجويان مشكلات باورنكردني دارند. (لوقا 5 : 12 – 16)</a:t>
            </a:r>
          </a:p>
        </p:txBody>
      </p:sp>
      <p:sp>
        <p:nvSpPr>
          <p:cNvPr id="6042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0668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چه چيزي ما را به رفتن وا مي‌دارد؟   </a:t>
            </a:r>
            <a:r>
              <a:rPr lang="fa-IR" sz="28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(ادامه)</a:t>
            </a:r>
            <a:endParaRPr lang="en-US" sz="28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30200" y="1914525"/>
            <a:ext cx="8356600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charset="0"/>
              <a:buChar char="•"/>
            </a:pPr>
            <a:endParaRPr lang="fa-IR" sz="9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5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دانشجويان نيازمند آن هستند تا بدانند كه كسي به آنها توجه مي‌كند و نگرانشان است. (لوقا 15 : 1 و 2)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دانشجويان به عيسي نياز دارند. (يوحنا 17 : 3)</a:t>
            </a:r>
          </a:p>
          <a:p>
            <a:pPr algn="just" rtl="1">
              <a:lnSpc>
                <a:spcPct val="20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  عيسي هم اكنون در ميان آنها است. (متي 28 : 7 و 10)</a:t>
            </a:r>
          </a:p>
        </p:txBody>
      </p:sp>
      <p:sp>
        <p:nvSpPr>
          <p:cNvPr id="6144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8763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قدم‌هاي عملي</a:t>
            </a:r>
            <a:endParaRPr lang="en-US" sz="28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68300" y="1673225"/>
            <a:ext cx="84836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70000"/>
              </a:lnSpc>
            </a:pP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</a:t>
            </a: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- براي پيش آمدن فرصت‌هاي خوب دعا كنيد. (اعمال 2 : </a:t>
            </a: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47)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7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پل بسازيد – مركز آموزشي را شناسايي كنيد. (اعمال 17 : 16)</a:t>
            </a:r>
          </a:p>
          <a:p>
            <a:pPr algn="just" rtl="1">
              <a:lnSpc>
                <a:spcPct val="17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از پل عبور كنيد – با مدير مركز آموزشي صحبت نماييد. (افسسيان 6 : 7)</a:t>
            </a:r>
          </a:p>
          <a:p>
            <a:pPr algn="just" rtl="1">
              <a:lnSpc>
                <a:spcPct val="17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پل را باز نگاه داريد–به آن مركز </a:t>
            </a: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آموزشي </a:t>
            </a: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خدمت كنيد</a:t>
            </a: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.</a:t>
            </a:r>
          </a:p>
          <a:p>
            <a:pPr algn="just" rtl="1">
              <a:lnSpc>
                <a:spcPct val="200000"/>
              </a:lnSpc>
            </a:pPr>
            <a:r>
              <a:rPr lang="fa-IR" sz="24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</a:t>
            </a: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كولسيان3 : 23– 24)</a:t>
            </a:r>
          </a:p>
        </p:txBody>
      </p:sp>
      <p:sp>
        <p:nvSpPr>
          <p:cNvPr id="6246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13716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قدم‌هاي عملي </a:t>
            </a:r>
            <a:r>
              <a:rPr lang="fa-IR" sz="28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(... ادامه)</a:t>
            </a:r>
            <a:endParaRPr lang="en-US" sz="28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04800" y="2193925"/>
            <a:ext cx="8636000" cy="24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charset="0"/>
              <a:buChar char="•"/>
            </a:pPr>
            <a:endParaRPr lang="fa-IR" sz="9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5- با شاگردان روابط دوستانه برقرار كنيد. (يوحنا 4 : 1 – </a:t>
            </a:r>
            <a:r>
              <a:rPr lang="fa-IR" sz="26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42)</a:t>
            </a:r>
            <a:endParaRPr lang="fa-IR" sz="26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6- داوطلبين و والدين را بسيج نماييد. (كولسيان 4 : 7 </a:t>
            </a:r>
            <a:r>
              <a:rPr lang="fa-IR" sz="26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- </a:t>
            </a: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15)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7- دانشجويان را بسيج كنيد. (اعمال 5 : 41 – 42)</a:t>
            </a:r>
          </a:p>
        </p:txBody>
      </p:sp>
      <p:sp>
        <p:nvSpPr>
          <p:cNvPr id="6349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Penetrating The Campus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876300"/>
            <a:ext cx="32258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5" descr="Taking Your Campus For Christ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743802"/>
            <a:ext cx="3071813" cy="507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ششم: نفوذ در فرهنگ بومي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8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3700" y="1028700"/>
            <a:ext cx="8293100" cy="44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و عيسي در همه شهرها و دهات گشته، در كنايس ايشان تعليم داده، به بشارت ملكوت موعظه مي‌نمود و هر مرض و رنج مردم را شفا مي‌داد. و چون جمعي كثير ديد، دلش بر ايشان بسوخت زيرا كه مانند گوسفندان بي‌شبان، پريشان حال و پراكنده بودند. آنگاه به شاگردان خود گفت: «حصاد فراوان است ليكن عمله كم. پس از صاحب حصاد استدعا نماييد تا عمله در حصاد خود بفرستد.»		</a:t>
            </a:r>
          </a:p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					(متي 9 : 35 – 38)</a:t>
            </a:r>
            <a:endParaRPr lang="en-US" sz="2400" b="1" dirty="0">
              <a:solidFill>
                <a:srgbClr val="4C0000"/>
              </a:solidFill>
              <a:latin typeface="Arial MT" charset="0"/>
              <a:cs typeface="2  Nazanin" pitchFamily="2" charset="-78"/>
            </a:endParaRPr>
          </a:p>
        </p:txBody>
      </p:sp>
      <p:sp>
        <p:nvSpPr>
          <p:cNvPr id="9220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187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معرفي عيسي در فرصت‌هاي فرهنگي مناسب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به دوستان بي‌ايمان دانشجويان كه همراه آنها آمده‌اند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67588" name="Text Box 15"/>
          <p:cNvSpPr txBox="1">
            <a:spLocks noChangeArrowheads="1"/>
          </p:cNvSpPr>
          <p:nvPr/>
        </p:nvSpPr>
        <p:spPr bwMode="auto">
          <a:xfrm>
            <a:off x="1117600" y="1006475"/>
            <a:ext cx="677862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 dirty="0">
              <a:solidFill>
                <a:srgbClr val="4C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fa-IR" sz="4000" dirty="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فرصت‌هاي بشارت را در جماعت‌ها ايجاد نماييد</a:t>
            </a:r>
            <a:endParaRPr lang="en-US" sz="4000" dirty="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67590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368300" y="1552575"/>
            <a:ext cx="836295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3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عيسي را از طريق بشارت فرهنگي مناسب در ميان جماعات معرفي نماييم،</a:t>
            </a:r>
            <a:br>
              <a:rPr lang="fa-IR" sz="3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3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جايي كه مردم دوستان بي‌ايمان خود را نيز</a:t>
            </a:r>
            <a:br>
              <a:rPr lang="fa-IR" sz="3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36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به همراه مي‌آورند؟</a:t>
            </a:r>
            <a:endParaRPr lang="en-US" sz="36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68612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8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01700" y="9620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چهار ويژگي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04800" y="1854200"/>
            <a:ext cx="8559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ts val="6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1- عيسي مركز توجهات بود. (مرقس 1 : 40 – 45)</a:t>
            </a:r>
          </a:p>
          <a:p>
            <a:pPr algn="just" rtl="1">
              <a:lnSpc>
                <a:spcPts val="6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2- جماعت پر از هيجان و شور و اشتياق مي‌شدند. (مرقس 4 : 1)</a:t>
            </a:r>
          </a:p>
          <a:p>
            <a:pPr algn="r" rtl="1">
              <a:lnSpc>
                <a:spcPts val="6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3- ايمانداران دوستان خود را براي ملاقات با عيسي نزد وي مي‌آوردند. </a:t>
            </a:r>
          </a:p>
          <a:p>
            <a:pPr algn="l" rtl="1"/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(لوقا 5 : 27 – 29)</a:t>
            </a:r>
          </a:p>
          <a:p>
            <a:pPr algn="just" rtl="1">
              <a:lnSpc>
                <a:spcPts val="6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4- زندگي‌ها براي ابد تبديل مي‌شد. (متي 20 : 29 – 34)</a:t>
            </a:r>
          </a:p>
        </p:txBody>
      </p:sp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901700" y="11906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دو  دورنما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17500" y="2406650"/>
            <a:ext cx="8731250" cy="199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1- بر عيسي متمركز شويد.</a:t>
            </a:r>
          </a:p>
          <a:p>
            <a:pPr algn="just" rtl="1">
              <a:lnSpc>
                <a:spcPct val="200000"/>
              </a:lnSpc>
            </a:pPr>
            <a:endParaRPr lang="fa-IR" sz="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2- هدف را بشناسيد.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0" y="9810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5   گزينه</a:t>
            </a:r>
            <a:endParaRPr lang="en-US" sz="280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68300" y="1511300"/>
            <a:ext cx="868045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charset="0"/>
              <a:buChar char="•"/>
            </a:pPr>
            <a:endParaRPr lang="fa-IR" sz="9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1- آن را قرض كنيد.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2- آن را ايجاد نماييد.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3- آن را بخريد.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4- آن را اجاره كنيد.</a:t>
            </a:r>
          </a:p>
          <a:p>
            <a:pPr algn="just" rtl="1">
              <a:lnSpc>
                <a:spcPct val="200000"/>
              </a:lnSpc>
            </a:pPr>
            <a:r>
              <a:rPr lang="fa-IR" sz="26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5- به آن بپيونديد.</a:t>
            </a:r>
          </a:p>
        </p:txBody>
      </p:sp>
      <p:sp>
        <p:nvSpPr>
          <p:cNvPr id="71685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9810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اردك‌هاي خود را به يك خط رديف كنيد</a:t>
            </a:r>
            <a:endParaRPr lang="en-US" sz="28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66775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charset="0"/>
              <a:buChar char="•"/>
            </a:pP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1- مقصود			5- ايده‌ها يا نظرها</a:t>
            </a:r>
          </a:p>
          <a:p>
            <a:pPr algn="just"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2- ميدان يا حيطه عمل		6- منابع</a:t>
            </a:r>
          </a:p>
          <a:p>
            <a:pPr algn="just"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3- موضوع			7- توليدات</a:t>
            </a:r>
          </a:p>
          <a:p>
            <a:pPr algn="just"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4- هدف</a:t>
            </a:r>
          </a:p>
          <a:p>
            <a:pPr algn="just" rtl="1">
              <a:lnSpc>
                <a:spcPct val="200000"/>
              </a:lnSpc>
            </a:pPr>
            <a:r>
              <a:rPr lang="fa-IR" sz="24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	... سپس اردك‌ها را در همان مسير هدايت نماييد.</a:t>
            </a:r>
          </a:p>
        </p:txBody>
      </p:sp>
      <p:sp>
        <p:nvSpPr>
          <p:cNvPr id="72709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01700" y="1524000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هدف يا مقصود خدا را به ياد داشته باشيد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5250" y="3041650"/>
            <a:ext cx="89535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دستيابي به همه دانشجويان در همه موسسات آموزشي جهت ايجاد رابطه‌اي با عيسي كه زندگي آنها را تبديل مي‌كند.</a:t>
            </a:r>
          </a:p>
        </p:txBody>
      </p:sp>
      <p:sp>
        <p:nvSpPr>
          <p:cNvPr id="7373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ME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95350"/>
            <a:ext cx="3086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هفتم: فرصت‌هاي بشارت را در جماعت‌ها ايجاد نماييد</a:t>
            </a:r>
            <a:endParaRPr lang="en-US" sz="2400" b="1" i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187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كشف و درك نقشه و دستورالعمل واحد خدا</a:t>
            </a:r>
            <a:b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</a:br>
            <a:r>
              <a:rPr lang="fa-IR" b="1">
                <a:solidFill>
                  <a:srgbClr val="4C0000"/>
                </a:solidFill>
                <a:latin typeface="Arial" charset="0"/>
                <a:cs typeface="2  Nazanin" pitchFamily="2" charset="-78"/>
              </a:rPr>
              <a:t> جهت پيشبرد «خدمت جوانان متمركز بر عيساي» شما</a:t>
            </a:r>
            <a:endParaRPr lang="en-US" b="1">
              <a:solidFill>
                <a:srgbClr val="4C0000"/>
              </a:solidFill>
              <a:latin typeface="Arial" charset="0"/>
              <a:cs typeface="2  Nazanin" pitchFamily="2" charset="-78"/>
            </a:endParaRPr>
          </a:p>
        </p:txBody>
      </p:sp>
      <p:sp>
        <p:nvSpPr>
          <p:cNvPr id="76804" name="Text Box 15"/>
          <p:cNvSpPr txBox="1">
            <a:spLocks noChangeArrowheads="1"/>
          </p:cNvSpPr>
          <p:nvPr/>
        </p:nvSpPr>
        <p:spPr bwMode="auto">
          <a:xfrm>
            <a:off x="1117600" y="1196975"/>
            <a:ext cx="677862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800">
              <a:solidFill>
                <a:srgbClr val="4C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fa-IR" sz="4000">
                <a:solidFill>
                  <a:srgbClr val="4C0000"/>
                </a:solidFill>
                <a:latin typeface="Arial" charset="0"/>
                <a:cs typeface="2  Titr" pitchFamily="2" charset="-78"/>
              </a:rPr>
              <a:t>جمع‌بندي مطالب</a:t>
            </a:r>
            <a:endParaRPr lang="en-US" sz="4000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34975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90000"/>
              </a:lnSpc>
              <a:spcBef>
                <a:spcPct val="50000"/>
              </a:spcBef>
            </a:pPr>
            <a:r>
              <a:rPr lang="fa-IR" sz="3600" b="1">
                <a:solidFill>
                  <a:srgbClr val="4C0000"/>
                </a:solidFill>
                <a:latin typeface="Arial" charset="0"/>
                <a:cs typeface="2  Titr" pitchFamily="2" charset="-78"/>
              </a:rPr>
              <a:t>هدف</a:t>
            </a:r>
            <a:endParaRPr lang="en-US" sz="3600" b="1">
              <a:solidFill>
                <a:srgbClr val="4C0000"/>
              </a:solidFill>
              <a:latin typeface="Arial" charset="0"/>
              <a:cs typeface="2  Titr" pitchFamily="2" charset="-78"/>
            </a:endParaRPr>
          </a:p>
        </p:txBody>
      </p:sp>
      <p:cxnSp>
        <p:nvCxnSpPr>
          <p:cNvPr id="76806" name="Straight Connector 6"/>
          <p:cNvCxnSpPr>
            <a:cxnSpLocks noChangeShapeType="1"/>
          </p:cNvCxnSpPr>
          <p:nvPr/>
        </p:nvCxnSpPr>
        <p:spPr bwMode="auto">
          <a:xfrm>
            <a:off x="2676525" y="5076825"/>
            <a:ext cx="387667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81000" y="1552575"/>
            <a:ext cx="83629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در پرتو فرهنگ امروز جوانان، اين كلمات را چگونه تفسير مي‌كنيد؟</a:t>
            </a:r>
          </a:p>
          <a:p>
            <a:pPr lvl="3" algn="r" rtl="1">
              <a:lnSpc>
                <a:spcPct val="15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 به ستوه آمده</a:t>
            </a:r>
          </a:p>
          <a:p>
            <a:pPr lvl="3" algn="r" rtl="1">
              <a:lnSpc>
                <a:spcPct val="15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 درمانده</a:t>
            </a:r>
          </a:p>
          <a:p>
            <a:pPr lvl="3" algn="r" rtl="1">
              <a:lnSpc>
                <a:spcPct val="150000"/>
              </a:lnSpc>
              <a:buFont typeface="Arial" charset="0"/>
              <a:buChar char="•"/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 گوسفند بي‌شبان</a:t>
            </a:r>
            <a:endParaRPr lang="en-US" sz="28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381000" y="1590675"/>
            <a:ext cx="83629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4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چگونه اجزاي كل نقشه و برنامه خود را جهت خدمت جوانان متمركز بر عيسي با يكديگر جمع كرده و هماهنگ مي‌سازيد؟</a:t>
            </a:r>
            <a:endParaRPr lang="en-US" sz="4000" b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6" descr="PP_slide_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8125"/>
            <a:ext cx="9144000" cy="709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09975" y="1447800"/>
            <a:ext cx="1638300" cy="1638300"/>
          </a:xfrm>
          <a:prstGeom prst="ellipse">
            <a:avLst/>
          </a:prstGeom>
          <a:gradFill flip="none" rotWithShape="1">
            <a:gsLst>
              <a:gs pos="46000">
                <a:srgbClr val="FF0000"/>
              </a:gs>
              <a:gs pos="9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latin typeface="Times" pitchFamily="-64" charset="0"/>
            </a:endParaRPr>
          </a:p>
        </p:txBody>
      </p:sp>
      <p:sp>
        <p:nvSpPr>
          <p:cNvPr id="78854" name="TextBox 4"/>
          <p:cNvSpPr txBox="1">
            <a:spLocks noChangeArrowheads="1"/>
          </p:cNvSpPr>
          <p:nvPr/>
        </p:nvSpPr>
        <p:spPr bwMode="auto">
          <a:xfrm>
            <a:off x="3448050" y="1819275"/>
            <a:ext cx="1943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a-IR" sz="4000" b="1">
                <a:cs typeface="2  Titr" pitchFamily="2" charset="-78"/>
              </a:rPr>
              <a:t>عيسي</a:t>
            </a:r>
            <a:endParaRPr lang="en-US" sz="4000" b="1">
              <a:cs typeface="2  Titr" pitchFamily="2" charset="-78"/>
            </a:endParaRPr>
          </a:p>
        </p:txBody>
      </p:sp>
      <p:sp>
        <p:nvSpPr>
          <p:cNvPr id="78855" name="TextBox 5"/>
          <p:cNvSpPr txBox="1">
            <a:spLocks noChangeArrowheads="1"/>
          </p:cNvSpPr>
          <p:nvPr/>
        </p:nvSpPr>
        <p:spPr bwMode="auto">
          <a:xfrm>
            <a:off x="733425" y="4038600"/>
            <a:ext cx="79057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fa-IR" sz="2400" b="1">
                <a:cs typeface="2  Nazanin" pitchFamily="2" charset="-78"/>
              </a:rPr>
              <a:t>1- رابطه صميمانه‌تر و عميق‌تري با عيسي ايجاد نماييد.</a:t>
            </a:r>
          </a:p>
          <a:p>
            <a:pPr algn="r" rtl="1"/>
            <a:r>
              <a:rPr lang="fa-IR" sz="2400" b="1">
                <a:cs typeface="2  Nazanin" pitchFamily="2" charset="-78"/>
              </a:rPr>
              <a:t>2- با شور و اشتياق دعا كنيد.</a:t>
            </a:r>
          </a:p>
          <a:p>
            <a:pPr algn="r" rtl="1"/>
            <a:r>
              <a:rPr lang="fa-IR" sz="2400" b="1">
                <a:cs typeface="2  Nazanin" pitchFamily="2" charset="-78"/>
              </a:rPr>
              <a:t>3- رهبران را بنا كنيد.</a:t>
            </a:r>
          </a:p>
          <a:p>
            <a:pPr algn="r" rtl="1"/>
            <a:r>
              <a:rPr lang="fa-IR" sz="2400" b="1">
                <a:cs typeface="2  Nazanin" pitchFamily="2" charset="-78"/>
              </a:rPr>
              <a:t>4- دانشجويان را شاگردسازي كنيد.</a:t>
            </a:r>
          </a:p>
          <a:p>
            <a:pPr algn="r" rtl="1"/>
            <a:r>
              <a:rPr lang="fa-IR" sz="2400" b="1">
                <a:cs typeface="2  Nazanin" pitchFamily="2" charset="-78"/>
              </a:rPr>
              <a:t>5- در فرهنگ بومي نفوذ كنيد.</a:t>
            </a:r>
          </a:p>
          <a:p>
            <a:pPr algn="r" rtl="1"/>
            <a:r>
              <a:rPr lang="fa-IR" sz="2400" b="1">
                <a:cs typeface="2  Nazanin" pitchFamily="2" charset="-78"/>
              </a:rPr>
              <a:t>6- فرصت‌هاي بيرون رفتن و دسترسي به توده‌هاي مردم را ايجاد نماييد.</a:t>
            </a:r>
          </a:p>
          <a:p>
            <a:pPr algn="r" rtl="1"/>
            <a:endParaRPr lang="en-US" sz="2400" b="1"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901700" y="1025525"/>
            <a:ext cx="734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fa-IR" sz="4000" dirty="0">
                <a:solidFill>
                  <a:srgbClr val="3B0000"/>
                </a:solidFill>
                <a:latin typeface="Helvetica" pitchFamily="2" charset="0"/>
                <a:cs typeface="2  Titr" pitchFamily="2" charset="-78"/>
              </a:rPr>
              <a:t>قدم بعدي چيست؟</a:t>
            </a:r>
            <a:endParaRPr lang="en-US" sz="4000" dirty="0">
              <a:solidFill>
                <a:srgbClr val="3B0000"/>
              </a:solidFill>
              <a:latin typeface="Helvetica" pitchFamily="2" charset="0"/>
              <a:cs typeface="2  Titr" pitchFamily="2" charset="-78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06400" y="2012950"/>
            <a:ext cx="8175625" cy="31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1- نقشه كار خود را تكميل نماييد. (صفحه 91)</a:t>
            </a:r>
          </a:p>
          <a:p>
            <a:pPr algn="just" rtl="1">
              <a:lnSpc>
                <a:spcPct val="200000"/>
              </a:lnSpc>
            </a:pPr>
            <a:endParaRPr lang="fa-IR" sz="8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2- سوال‌هايي كه </a:t>
            </a:r>
            <a:r>
              <a:rPr lang="fa-IR" sz="28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«بيشتر </a:t>
            </a: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پرسيده </a:t>
            </a:r>
            <a:r>
              <a:rPr lang="fa-IR" sz="2800" b="1" dirty="0" smtClean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مي‌شوند» </a:t>
            </a: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را بخوانيد.</a:t>
            </a:r>
          </a:p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3B0000"/>
                </a:solidFill>
                <a:latin typeface="Helvetica" pitchFamily="2" charset="0"/>
                <a:cs typeface="2  Nazanin" pitchFamily="2" charset="-78"/>
              </a:rPr>
              <a:t>		 (صفحات 101 – 114)</a:t>
            </a:r>
            <a:endParaRPr lang="fa-IR" sz="2400" b="1" dirty="0">
              <a:solidFill>
                <a:srgbClr val="3B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062">
            <a:off x="2788775" y="5457659"/>
            <a:ext cx="364416" cy="559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0279" y="4663299"/>
            <a:ext cx="478257" cy="478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2116" y="2267232"/>
            <a:ext cx="507688" cy="507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2990">
            <a:off x="3889568" y="1811913"/>
            <a:ext cx="448996" cy="448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3039">
            <a:off x="5100386" y="1780321"/>
            <a:ext cx="441748" cy="441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50" y="1371599"/>
            <a:ext cx="545522" cy="390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9029">
            <a:off x="5130824" y="3573161"/>
            <a:ext cx="395423" cy="3954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818">
            <a:off x="3684227" y="3559033"/>
            <a:ext cx="432212" cy="432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85" y="3559255"/>
            <a:ext cx="467209" cy="4672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99216" y="593931"/>
            <a:ext cx="301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روح‌القدس </a:t>
            </a:r>
            <a:endParaRPr lang="en-US" sz="4000" b="1" dirty="0">
              <a:ln>
                <a:solidFill>
                  <a:srgbClr val="0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090" y="1139562"/>
            <a:ext cx="161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کلام خدا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9067" y="1135833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 smtClean="0">
                <a:solidFill>
                  <a:srgbClr val="800000"/>
                </a:solidFill>
              </a:rPr>
              <a:t>دعا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3827" y="4663299"/>
            <a:ext cx="2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شاگردان 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445" y="2131768"/>
            <a:ext cx="260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شاگردساز</a:t>
            </a:r>
            <a:r>
              <a:rPr lang="x-none" sz="2800" dirty="0"/>
              <a:t> </a:t>
            </a:r>
            <a:endParaRPr lang="en-US" sz="3000" b="1" dirty="0">
              <a:solidFill>
                <a:srgbClr val="4C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10265" y="5365231"/>
            <a:ext cx="608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800000"/>
                </a:solidFill>
              </a:rPr>
              <a:t>تغییر زندگی </a:t>
            </a:r>
            <a:r>
              <a:rPr lang="x-none" sz="4000" b="1" dirty="0" smtClean="0">
                <a:solidFill>
                  <a:srgbClr val="800000"/>
                </a:solidFill>
              </a:rPr>
              <a:t>و</a:t>
            </a:r>
            <a:endParaRPr lang="en-US" sz="4000" b="1" dirty="0" smtClean="0">
              <a:solidFill>
                <a:srgbClr val="800000"/>
              </a:solidFill>
            </a:endParaRPr>
          </a:p>
          <a:p>
            <a:r>
              <a:rPr lang="x-none" sz="4000" b="1" dirty="0">
                <a:solidFill>
                  <a:srgbClr val="800000"/>
                </a:solidFill>
              </a:rPr>
              <a:t>تغییردهندگان زندگی</a:t>
            </a:r>
            <a:r>
              <a:rPr lang="en-US" sz="4000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53" y="4117923"/>
            <a:ext cx="660088" cy="13157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68" y="4139820"/>
            <a:ext cx="660088" cy="13157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83" y="4117923"/>
            <a:ext cx="660088" cy="13157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4" y="5768364"/>
            <a:ext cx="2954831" cy="1166381"/>
          </a:xfrm>
          <a:prstGeom prst="rect">
            <a:avLst/>
          </a:prstGeom>
        </p:spPr>
      </p:pic>
      <p:sp>
        <p:nvSpPr>
          <p:cNvPr id="27" name="TextBox 26"/>
          <p:cNvSpPr txBox="1">
            <a:spLocks noChangeAspect="1"/>
          </p:cNvSpPr>
          <p:nvPr/>
        </p:nvSpPr>
        <p:spPr>
          <a:xfrm>
            <a:off x="2827867" y="-118531"/>
            <a:ext cx="3488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 </a:t>
            </a:r>
            <a:r>
              <a:rPr lang="fa-IR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شاگرد واقعی</a:t>
            </a: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</a:rPr>
              <a:t> </a:t>
            </a:r>
            <a:endParaRPr lang="en-US" sz="4800" b="1" dirty="0">
              <a:ln>
                <a:solidFill>
                  <a:srgbClr val="000000"/>
                </a:solidFill>
              </a:ln>
              <a:solidFill>
                <a:srgbClr val="800000"/>
              </a:solidFill>
            </a:endParaRP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1" y="1971076"/>
            <a:ext cx="661083" cy="1317757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7105">
            <a:off x="6207081" y="5483632"/>
            <a:ext cx="364416" cy="5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5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a-IR" dirty="0" smtClean="0">
                <a:solidFill>
                  <a:srgbClr val="3B0000"/>
                </a:solidFill>
                <a:cs typeface="2  Titr" pitchFamily="2" charset="-78"/>
              </a:rPr>
              <a:t>هسته تكثير و تجهيز</a:t>
            </a:r>
            <a:endParaRPr lang="en-US" dirty="0" smtClean="0">
              <a:solidFill>
                <a:srgbClr val="3B0000"/>
              </a:solidFill>
              <a:cs typeface="2  Titr" pitchFamily="2" charset="-78"/>
            </a:endParaRPr>
          </a:p>
        </p:txBody>
      </p:sp>
      <p:sp>
        <p:nvSpPr>
          <p:cNvPr id="80900" name="Rectangle 31"/>
          <p:cNvSpPr>
            <a:spLocks noChangeArrowheads="1"/>
          </p:cNvSpPr>
          <p:nvPr/>
        </p:nvSpPr>
        <p:spPr bwMode="auto">
          <a:xfrm>
            <a:off x="4610100" y="29972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1" name="Rectangle 32"/>
          <p:cNvSpPr>
            <a:spLocks noChangeArrowheads="1"/>
          </p:cNvSpPr>
          <p:nvPr/>
        </p:nvSpPr>
        <p:spPr bwMode="auto">
          <a:xfrm rot="3237896">
            <a:off x="3810000" y="25908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2" name="Rectangle 33"/>
          <p:cNvSpPr>
            <a:spLocks noChangeArrowheads="1"/>
          </p:cNvSpPr>
          <p:nvPr/>
        </p:nvSpPr>
        <p:spPr bwMode="auto">
          <a:xfrm rot="18362104" flipH="1">
            <a:off x="5359400" y="26162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3" name="Rectangle 34"/>
          <p:cNvSpPr>
            <a:spLocks noChangeArrowheads="1"/>
          </p:cNvSpPr>
          <p:nvPr/>
        </p:nvSpPr>
        <p:spPr bwMode="auto">
          <a:xfrm>
            <a:off x="4622800" y="15113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4" name="Rectangle 35"/>
          <p:cNvSpPr>
            <a:spLocks noChangeArrowheads="1"/>
          </p:cNvSpPr>
          <p:nvPr/>
        </p:nvSpPr>
        <p:spPr bwMode="auto">
          <a:xfrm rot="3237896">
            <a:off x="3530600" y="43180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5" name="Rectangle 36"/>
          <p:cNvSpPr>
            <a:spLocks noChangeArrowheads="1"/>
          </p:cNvSpPr>
          <p:nvPr/>
        </p:nvSpPr>
        <p:spPr bwMode="auto">
          <a:xfrm rot="18362104" flipH="1">
            <a:off x="5651500" y="43180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6" name="Oval 30"/>
          <p:cNvSpPr>
            <a:spLocks noChangeArrowheads="1"/>
          </p:cNvSpPr>
          <p:nvPr/>
        </p:nvSpPr>
        <p:spPr bwMode="auto">
          <a:xfrm>
            <a:off x="4051300" y="19939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7" name="Rectangle 38"/>
          <p:cNvSpPr>
            <a:spLocks noChangeArrowheads="1"/>
          </p:cNvSpPr>
          <p:nvPr/>
        </p:nvSpPr>
        <p:spPr bwMode="auto">
          <a:xfrm rot="3237896">
            <a:off x="1905000" y="48514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8" name="Rectangle 39"/>
          <p:cNvSpPr>
            <a:spLocks noChangeArrowheads="1"/>
          </p:cNvSpPr>
          <p:nvPr/>
        </p:nvSpPr>
        <p:spPr bwMode="auto">
          <a:xfrm rot="18362104" flipH="1">
            <a:off x="3454400" y="48768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9" name="Rectangle 40"/>
          <p:cNvSpPr>
            <a:spLocks noChangeArrowheads="1"/>
          </p:cNvSpPr>
          <p:nvPr/>
        </p:nvSpPr>
        <p:spPr bwMode="auto">
          <a:xfrm>
            <a:off x="2717800" y="37719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0" name="Oval 41"/>
          <p:cNvSpPr>
            <a:spLocks noChangeArrowheads="1"/>
          </p:cNvSpPr>
          <p:nvPr/>
        </p:nvSpPr>
        <p:spPr bwMode="auto">
          <a:xfrm>
            <a:off x="2146300" y="42545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1" name="Rectangle 42"/>
          <p:cNvSpPr>
            <a:spLocks noChangeArrowheads="1"/>
          </p:cNvSpPr>
          <p:nvPr/>
        </p:nvSpPr>
        <p:spPr bwMode="auto">
          <a:xfrm rot="3237896">
            <a:off x="5600700" y="49657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2" name="Rectangle 43"/>
          <p:cNvSpPr>
            <a:spLocks noChangeArrowheads="1"/>
          </p:cNvSpPr>
          <p:nvPr/>
        </p:nvSpPr>
        <p:spPr bwMode="auto">
          <a:xfrm rot="18362104" flipH="1">
            <a:off x="7150100" y="49911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3" name="Rectangle 44"/>
          <p:cNvSpPr>
            <a:spLocks noChangeArrowheads="1"/>
          </p:cNvSpPr>
          <p:nvPr/>
        </p:nvSpPr>
        <p:spPr bwMode="auto">
          <a:xfrm>
            <a:off x="6413500" y="38862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4" name="Oval 45"/>
          <p:cNvSpPr>
            <a:spLocks noChangeArrowheads="1"/>
          </p:cNvSpPr>
          <p:nvPr/>
        </p:nvSpPr>
        <p:spPr bwMode="auto">
          <a:xfrm>
            <a:off x="5842000" y="43688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15" name="Oval 29"/>
          <p:cNvSpPr>
            <a:spLocks noChangeArrowheads="1"/>
          </p:cNvSpPr>
          <p:nvPr/>
        </p:nvSpPr>
        <p:spPr bwMode="auto">
          <a:xfrm>
            <a:off x="3746500" y="3619500"/>
            <a:ext cx="1892300" cy="1892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pic>
        <p:nvPicPr>
          <p:cNvPr id="81923" name="Picture 25" descr="session_b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228600" y="439738"/>
            <a:ext cx="86487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a-IR" b="1">
                <a:solidFill>
                  <a:srgbClr val="4C0000"/>
                </a:solidFill>
                <a:latin typeface="Helvetica" pitchFamily="2" charset="0"/>
                <a:ea typeface="ＭＳ Ｐゴシック" pitchFamily="-107" charset="-128"/>
                <a:cs typeface="2  Titr" pitchFamily="2" charset="-78"/>
              </a:rPr>
              <a:t>خدمت تكثير</a:t>
            </a:r>
            <a:endParaRPr lang="en-US" b="1">
              <a:solidFill>
                <a:srgbClr val="4C0000"/>
              </a:solidFill>
              <a:latin typeface="Helvetica" pitchFamily="2" charset="0"/>
              <a:ea typeface="ＭＳ Ｐゴシック" pitchFamily="-107" charset="-128"/>
              <a:cs typeface="2  Titr" pitchFamily="2" charset="-78"/>
            </a:endParaRPr>
          </a:p>
          <a:p>
            <a:endParaRPr lang="en-US" sz="1800">
              <a:solidFill>
                <a:srgbClr val="800000"/>
              </a:solidFill>
              <a:latin typeface="Helvetica" pitchFamily="2" charset="0"/>
              <a:ea typeface="ＭＳ Ｐゴシック" pitchFamily="-107" charset="-128"/>
              <a:cs typeface="Helvetica" pitchFamily="2" charset="0"/>
            </a:endParaRP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2727325" y="1581150"/>
            <a:ext cx="2457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487489" name="Group 65"/>
          <p:cNvGraphicFramePr>
            <a:graphicFrameLocks noGrp="1"/>
          </p:cNvGraphicFramePr>
          <p:nvPr/>
        </p:nvGraphicFramePr>
        <p:xfrm>
          <a:off x="1524000" y="1181100"/>
          <a:ext cx="6096000" cy="4161792"/>
        </p:xfrm>
        <a:graphic>
          <a:graphicData uri="http://schemas.openxmlformats.org/drawingml/2006/table">
            <a:tbl>
              <a:tblPr/>
              <a:tblGrid>
                <a:gridCol w="1952625"/>
                <a:gridCol w="2352675"/>
                <a:gridCol w="1790700"/>
              </a:tblGrid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شاگردان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marT="1371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اعضا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marT="1371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سال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marT="1371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اول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دوم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سوم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چهارم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54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پنجم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162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32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ششم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1،458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64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هفتم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7،016،615،523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1،048،576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Helvetica" pitchFamily="2" charset="0"/>
                          <a:cs typeface="2  Nazanin" pitchFamily="2" charset="-78"/>
                        </a:rPr>
                        <a:t>بيست و يكم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Helvetica" pitchFamily="2" charset="0"/>
                        <a:cs typeface="2 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762625" y="533400"/>
            <a:ext cx="2466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a-IR" sz="3600" dirty="0">
                <a:solidFill>
                  <a:srgbClr val="953735"/>
                </a:solidFill>
                <a:latin typeface="Arial" charset="0"/>
                <a:cs typeface="2  Titr" pitchFamily="2" charset="-78"/>
              </a:rPr>
              <a:t>روياي </a:t>
            </a:r>
            <a:r>
              <a:rPr lang="fa-IR" sz="3600" dirty="0" smtClean="0">
                <a:solidFill>
                  <a:srgbClr val="953735"/>
                </a:solidFill>
                <a:latin typeface="Arial" charset="0"/>
                <a:cs typeface="2  Titr" pitchFamily="2" charset="-78"/>
              </a:rPr>
              <a:t>تكثير</a:t>
            </a:r>
            <a:endParaRPr lang="en-US" sz="3600" dirty="0">
              <a:solidFill>
                <a:srgbClr val="953735"/>
              </a:solidFill>
              <a:latin typeface="Arial" charset="0"/>
              <a:cs typeface="2  Titr" pitchFamily="2" charset="-78"/>
            </a:endParaRPr>
          </a:p>
        </p:txBody>
      </p:sp>
      <p:pic>
        <p:nvPicPr>
          <p:cNvPr id="3" name="Picture 2" descr="Multiplying Vision Diagram -- Fars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session_bl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11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a-IR" sz="2000" b="1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قسمت اول: به تصوير بزرگ نگاه كنيد</a:t>
            </a:r>
            <a:endParaRPr lang="en-US" sz="2000" b="1" i="1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81000" y="2047875"/>
            <a:ext cx="83629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>
              <a:lnSpc>
                <a:spcPct val="150000"/>
              </a:lnSpc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نام يكي از جواناني را كه مي شناسيد و وضعيتش</a:t>
            </a:r>
            <a:b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</a:b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 با اين تعريف عيسي تطابق دارد، ذكر كنيد.</a:t>
            </a:r>
          </a:p>
          <a:p>
            <a:pPr rtl="1">
              <a:lnSpc>
                <a:spcPct val="150000"/>
              </a:lnSpc>
            </a:pPr>
            <a:endParaRPr lang="fa-IR" sz="28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  <a:p>
            <a:pPr rtl="1">
              <a:lnSpc>
                <a:spcPct val="150000"/>
              </a:lnSpc>
            </a:pPr>
            <a:r>
              <a:rPr lang="fa-IR" sz="2800" b="1" dirty="0">
                <a:solidFill>
                  <a:srgbClr val="4C0000"/>
                </a:solidFill>
                <a:latin typeface="Helvetica" pitchFamily="2" charset="0"/>
                <a:cs typeface="2  Nazanin" pitchFamily="2" charset="-78"/>
              </a:rPr>
              <a:t>-------------------------------</a:t>
            </a:r>
            <a:endParaRPr lang="en-US" sz="2800" b="1" dirty="0">
              <a:solidFill>
                <a:srgbClr val="4C0000"/>
              </a:solidFill>
              <a:latin typeface="Helvetica" pitchFamily="2" charset="0"/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26060</TotalTime>
  <Words>2447</Words>
  <Application>Microsoft Macintosh PowerPoint</Application>
  <PresentationFormat>On-screen Show (4:3)</PresentationFormat>
  <Paragraphs>426</Paragraphs>
  <Slides>87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Blank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هسته تكثير و تجهيز</vt:lpstr>
      <vt:lpstr>PowerPoint Presentation</vt:lpstr>
      <vt:lpstr>PowerPoint Presentation</vt:lpstr>
      <vt:lpstr>PowerPoint Presentation</vt:lpstr>
    </vt:vector>
  </TitlesOfParts>
  <Company>Riverstone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Ernest</dc:creator>
  <cp:lastModifiedBy>Sara Hampstead</cp:lastModifiedBy>
  <cp:revision>518</cp:revision>
  <cp:lastPrinted>2003-01-31T22:26:29Z</cp:lastPrinted>
  <dcterms:created xsi:type="dcterms:W3CDTF">2002-11-01T15:09:11Z</dcterms:created>
  <dcterms:modified xsi:type="dcterms:W3CDTF">2015-06-16T15:45:53Z</dcterms:modified>
</cp:coreProperties>
</file>